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exend Deca" pitchFamily="2" charset="77"/>
      <p:regular r:id="rId27"/>
    </p:embeddedFont>
    <p:embeddedFont>
      <p:font typeface="Nunito Sans" pitchFamily="2" charset="77"/>
      <p:regular r:id="rId28"/>
      <p:bold r:id="rId29"/>
      <p:italic r:id="rId30"/>
      <p:boldItalic r:id="rId31"/>
    </p:embeddedFont>
    <p:embeddedFont>
      <p:font typeface="Nunito Sans Light"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160" d="100"/>
          <a:sy n="160"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Sravanthi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9e2b81936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9e2b8193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see in this visualization, the first review stars from a scale of 1 to 5 are spread in a particular category showing varying percentage concentrations. We notice certain categories having the high concentration of rating 1 like Financial Services, Local Services, Governmental Services. This maybe due to people receiving low quality services thus being disappointed and in turn giving low rating. Like for instance if a customer has to wait for a really long time to avail a government service as his time gets wasted, he may tend to give a lower rating to that service. On the other hand we also notice certain categories having higher concentrations toward a higher rating of 4 or 5 like restaurant or active life. This is usually the case since a customer usually being hungry tends to like the food he receives in front of him may end up giving a higher rating just like someone doing adventure sports in active life may almost always gave a higher rating for enjoying and surviving such a near death experience. Some categories also showed a neutral spread within all ratings like Hotels and Travel and Nightlife. These could be because both belong to a similar domain wherein reviews depend on a particular individual’s experience of the night or the event. Now lets take a lot at top 3 lowest and highest rating categories.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5d1cdd0c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5d1cdd0c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Looking at the top 3 categories with the lowest and highest ratings we get an idea of userr from which categories join yelp to pan a business and which users join to praise a user. Look at the stacked bar chart above we get that users from local services, mass media and financial services join yelp to pan the business as we can see that those have the highest concentration of first reviews with 1 rating. Mass media and local services are some categories where in a customer is not satisfied in the first output he gets or is made to wait for a long time for his output. Due to which a user may end up joining yelp to pan a business in frustration. We also notice from the stacked bar chart that Religius Organizations, Event Planning and Pets are categories which have recieved the highest 5 star rating. Since pets are usually assocviated with positive emotions, it is viable and it makes sense that a user may go online and be happy to give in a review for the servicec provided and the puppy or any pet that they have adopted. Religiois organizations also are institiutions of faith so their customer service tends to be in line with the customers demand which are few and hence tends to be praised in first reviews often.</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9e2b81936_1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9e2b81936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a few limitations that we too faced during out project work and while vizualising these results. Hence we will look at them in the next few slides.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solidFill>
                <a:schemeClr val="dk1"/>
              </a:solidFill>
            </a:endParaRPr>
          </a:p>
          <a:p>
            <a:pPr marL="457200" lvl="0" indent="-355600" algn="l" rtl="0">
              <a:lnSpc>
                <a:spcPct val="115000"/>
              </a:lnSpc>
              <a:spcBef>
                <a:spcPts val="0"/>
              </a:spcBef>
              <a:spcAft>
                <a:spcPts val="0"/>
              </a:spcAft>
              <a:buClr>
                <a:srgbClr val="FF5454"/>
              </a:buClr>
              <a:buSzPts val="2000"/>
              <a:buFont typeface="Nunito Sans Light"/>
              <a:buChar char="▪"/>
            </a:pPr>
            <a:r>
              <a:rPr lang="en" sz="2000">
                <a:solidFill>
                  <a:srgbClr val="1B151B"/>
                </a:solidFill>
                <a:latin typeface="Nunito Sans Light"/>
                <a:ea typeface="Nunito Sans Light"/>
                <a:cs typeface="Nunito Sans Light"/>
                <a:sym typeface="Nunito Sans Light"/>
              </a:rPr>
              <a:t>Since yelp data is spread out around different countries we were only able to take the metro areas. This turned out to be more feasible and suitable for our analysis purposes as the spread of data was more in the data areas. But being able to take more data from different cities and areas except would have definitely been helpful.</a:t>
            </a:r>
            <a:endParaRPr sz="2000">
              <a:solidFill>
                <a:srgbClr val="1B151B"/>
              </a:solidFill>
              <a:latin typeface="Nunito Sans Light"/>
              <a:ea typeface="Nunito Sans Light"/>
              <a:cs typeface="Nunito Sans Light"/>
              <a:sym typeface="Nunito Sans Light"/>
            </a:endParaRPr>
          </a:p>
          <a:p>
            <a:pPr marL="457200" lvl="0" indent="-355600" algn="l" rtl="0">
              <a:lnSpc>
                <a:spcPct val="115000"/>
              </a:lnSpc>
              <a:spcBef>
                <a:spcPts val="0"/>
              </a:spcBef>
              <a:spcAft>
                <a:spcPts val="0"/>
              </a:spcAft>
              <a:buClr>
                <a:srgbClr val="1B151B"/>
              </a:buClr>
              <a:buSzPts val="2000"/>
              <a:buFont typeface="Nunito Sans Light"/>
              <a:buChar char="▪"/>
            </a:pPr>
            <a:endParaRPr sz="2000">
              <a:solidFill>
                <a:srgbClr val="1B151B"/>
              </a:solidFill>
              <a:latin typeface="Nunito Sans Light"/>
              <a:ea typeface="Nunito Sans Light"/>
              <a:cs typeface="Nunito Sans Light"/>
              <a:sym typeface="Nunito Sans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5d1cdd0c1_0_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5d1cdd0c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afd9d5c0d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afd9d5c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9e2b81936_1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9e2b81936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f2c3a3e78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f2c3a3e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5d1cdd0c1_0_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5d1cdd0c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5d1cdd0c1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5d1cdd0c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9e2b81936_1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9e2b8193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9e2b81936_1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9e2b81936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B151B"/>
                </a:solidFill>
              </a:rPr>
              <a:t>Sravanthi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5d1cdd0c1_0_1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5d1cdd0c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Compare user’s first review and business average reviews while adding elite users as a filter. This will help in realizing if the rating difference changes for elite and not elite users.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Work hours timings or locations which affect the rating range of reviews from 1 to 5?. For example coast areas having higher rating due to most popular categories are rated highly here like nightlife or active life as compared to central areas. So does location pay a central role is something we can dfinitely consider.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9e2b81936_1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9e2b81936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Ajinkya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Well now we are at the end of our presentation. We thankyou professor for giving us the opportunity to work on such an intersting topic and for everyone for being such a ptient audience. Wish you all a great day ahead. tHANKYOU.</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9e2b81936_1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9e2b8193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e2b81936_1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9e2b8193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5d1cdd0c1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5d1cdd0c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5d1cdd0c1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5d1cdd0c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5d1cdd0c1_0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5d1cdd0c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Sravanthi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9e2b81936_1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9e2b8193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Ajinkya </a:t>
            </a:r>
            <a:endParaRPr/>
          </a:p>
          <a:p>
            <a:pPr marL="0" lvl="0" indent="0" algn="l" rtl="0">
              <a:spcBef>
                <a:spcPts val="0"/>
              </a:spcBef>
              <a:spcAft>
                <a:spcPts val="0"/>
              </a:spcAft>
              <a:buNone/>
            </a:pPr>
            <a:r>
              <a:rPr lang="en"/>
              <a:t>Okayy Thankyou Sravanthi Now let's look at exactly which categories do people review in their first reviews and what is the percentage spread of the ratings within these first reviews. This is essential to know which business prompts a user to join yelp for the first time and the categories that they belong to.</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125200" y="1593775"/>
            <a:ext cx="4470900" cy="2086800"/>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61825" y="1530325"/>
            <a:ext cx="4470900" cy="208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03600" y="2049175"/>
            <a:ext cx="1216772" cy="1049100"/>
            <a:chOff x="304800" y="304800"/>
            <a:chExt cx="1216772" cy="1049100"/>
          </a:xfrm>
        </p:grpSpPr>
        <p:sp>
          <p:nvSpPr>
            <p:cNvPr id="13" name="Google Shape;13;p2"/>
            <p:cNvSpPr/>
            <p:nvPr/>
          </p:nvSpPr>
          <p:spPr>
            <a:xfrm>
              <a:off x="304800" y="304800"/>
              <a:ext cx="10491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274822" y="7423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1631500" y="2049175"/>
            <a:ext cx="3598200" cy="10491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400"/>
              <a:buNone/>
              <a:defRPr sz="4400" b="0">
                <a:solidFill>
                  <a:schemeClr val="accent1"/>
                </a:solidFill>
              </a:defRPr>
            </a:lvl1pPr>
            <a:lvl2pPr lvl="1" rtl="0">
              <a:spcBef>
                <a:spcPts val="0"/>
              </a:spcBef>
              <a:spcAft>
                <a:spcPts val="0"/>
              </a:spcAft>
              <a:buClr>
                <a:schemeClr val="accent1"/>
              </a:buClr>
              <a:buSzPts val="4400"/>
              <a:buNone/>
              <a:defRPr sz="4400" b="0">
                <a:solidFill>
                  <a:schemeClr val="accent1"/>
                </a:solidFill>
              </a:defRPr>
            </a:lvl2pPr>
            <a:lvl3pPr lvl="2" rtl="0">
              <a:spcBef>
                <a:spcPts val="0"/>
              </a:spcBef>
              <a:spcAft>
                <a:spcPts val="0"/>
              </a:spcAft>
              <a:buClr>
                <a:schemeClr val="accent1"/>
              </a:buClr>
              <a:buSzPts val="4400"/>
              <a:buNone/>
              <a:defRPr sz="4400" b="0">
                <a:solidFill>
                  <a:schemeClr val="accent1"/>
                </a:solidFill>
              </a:defRPr>
            </a:lvl3pPr>
            <a:lvl4pPr lvl="3" rtl="0">
              <a:spcBef>
                <a:spcPts val="0"/>
              </a:spcBef>
              <a:spcAft>
                <a:spcPts val="0"/>
              </a:spcAft>
              <a:buClr>
                <a:schemeClr val="accent1"/>
              </a:buClr>
              <a:buSzPts val="4400"/>
              <a:buNone/>
              <a:defRPr sz="4400" b="0">
                <a:solidFill>
                  <a:schemeClr val="accent1"/>
                </a:solidFill>
              </a:defRPr>
            </a:lvl4pPr>
            <a:lvl5pPr lvl="4" rtl="0">
              <a:spcBef>
                <a:spcPts val="0"/>
              </a:spcBef>
              <a:spcAft>
                <a:spcPts val="0"/>
              </a:spcAft>
              <a:buClr>
                <a:schemeClr val="accent1"/>
              </a:buClr>
              <a:buSzPts val="4400"/>
              <a:buNone/>
              <a:defRPr sz="4400" b="0">
                <a:solidFill>
                  <a:schemeClr val="accent1"/>
                </a:solidFill>
              </a:defRPr>
            </a:lvl5pPr>
            <a:lvl6pPr lvl="5" rtl="0">
              <a:spcBef>
                <a:spcPts val="0"/>
              </a:spcBef>
              <a:spcAft>
                <a:spcPts val="0"/>
              </a:spcAft>
              <a:buClr>
                <a:schemeClr val="accent1"/>
              </a:buClr>
              <a:buSzPts val="4400"/>
              <a:buNone/>
              <a:defRPr sz="4400" b="0">
                <a:solidFill>
                  <a:schemeClr val="accent1"/>
                </a:solidFill>
              </a:defRPr>
            </a:lvl6pPr>
            <a:lvl7pPr lvl="6" rtl="0">
              <a:spcBef>
                <a:spcPts val="0"/>
              </a:spcBef>
              <a:spcAft>
                <a:spcPts val="0"/>
              </a:spcAft>
              <a:buClr>
                <a:schemeClr val="accent1"/>
              </a:buClr>
              <a:buSzPts val="4400"/>
              <a:buNone/>
              <a:defRPr sz="4400" b="0">
                <a:solidFill>
                  <a:schemeClr val="accent1"/>
                </a:solidFill>
              </a:defRPr>
            </a:lvl7pPr>
            <a:lvl8pPr lvl="7" rtl="0">
              <a:spcBef>
                <a:spcPts val="0"/>
              </a:spcBef>
              <a:spcAft>
                <a:spcPts val="0"/>
              </a:spcAft>
              <a:buClr>
                <a:schemeClr val="accent1"/>
              </a:buClr>
              <a:buSzPts val="4400"/>
              <a:buNone/>
              <a:defRPr sz="4400" b="0">
                <a:solidFill>
                  <a:schemeClr val="accent1"/>
                </a:solidFill>
              </a:defRPr>
            </a:lvl8pPr>
            <a:lvl9pPr lvl="8" rtl="0">
              <a:spcBef>
                <a:spcPts val="0"/>
              </a:spcBef>
              <a:spcAft>
                <a:spcPts val="0"/>
              </a:spcAft>
              <a:buClr>
                <a:schemeClr val="accent1"/>
              </a:buClr>
              <a:buSzPts val="4400"/>
              <a:buNone/>
              <a:defRPr sz="4400" b="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1"/>
          <p:cNvSpPr/>
          <p:nvPr/>
        </p:nvSpPr>
        <p:spPr>
          <a:xfrm>
            <a:off x="0" y="-8175"/>
            <a:ext cx="9144000" cy="5151600"/>
          </a:xfrm>
          <a:prstGeom prst="frame">
            <a:avLst>
              <a:gd name="adj1" fmla="val 60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sldNum" idx="12"/>
          </p:nvPr>
        </p:nvSpPr>
        <p:spPr>
          <a:xfrm>
            <a:off x="8833200" y="2262825"/>
            <a:ext cx="310800" cy="6096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11"/>
          <p:cNvSpPr/>
          <p:nvPr/>
        </p:nvSpPr>
        <p:spPr>
          <a:xfrm rot="5400000">
            <a:off x="223871" y="24847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p:nvPr/>
        </p:nvSpPr>
        <p:spPr>
          <a:xfrm>
            <a:off x="1125201" y="675025"/>
            <a:ext cx="3611400" cy="3924300"/>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061825" y="607075"/>
            <a:ext cx="3611400" cy="393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a:off x="303600" y="303600"/>
            <a:ext cx="1216772" cy="1353000"/>
            <a:chOff x="304800" y="900"/>
            <a:chExt cx="1216772" cy="1353000"/>
          </a:xfrm>
        </p:grpSpPr>
        <p:sp>
          <p:nvSpPr>
            <p:cNvPr id="20" name="Google Shape;20;p3"/>
            <p:cNvSpPr/>
            <p:nvPr/>
          </p:nvSpPr>
          <p:spPr>
            <a:xfrm>
              <a:off x="304800" y="900"/>
              <a:ext cx="1049100" cy="135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 name="Google Shape;21;p3"/>
            <p:cNvSpPr/>
            <p:nvPr/>
          </p:nvSpPr>
          <p:spPr>
            <a:xfrm rot="5400000">
              <a:off x="1274822" y="9471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2" name="Google Shape;22;p3"/>
          <p:cNvSpPr txBox="1">
            <a:spLocks noGrp="1"/>
          </p:cNvSpPr>
          <p:nvPr>
            <p:ph type="ctrTitle"/>
          </p:nvPr>
        </p:nvSpPr>
        <p:spPr>
          <a:xfrm>
            <a:off x="1612525" y="1113501"/>
            <a:ext cx="2788800" cy="9669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000"/>
              <a:buNone/>
              <a:defRPr sz="4000" b="0">
                <a:solidFill>
                  <a:schemeClr val="accent1"/>
                </a:solidFill>
              </a:defRPr>
            </a:lvl1pPr>
            <a:lvl2pPr lvl="1" rtl="0">
              <a:spcBef>
                <a:spcPts val="0"/>
              </a:spcBef>
              <a:spcAft>
                <a:spcPts val="0"/>
              </a:spcAft>
              <a:buClr>
                <a:schemeClr val="accent1"/>
              </a:buClr>
              <a:buSzPts val="4000"/>
              <a:buNone/>
              <a:defRPr sz="4000" b="0">
                <a:solidFill>
                  <a:schemeClr val="accent1"/>
                </a:solidFill>
              </a:defRPr>
            </a:lvl2pPr>
            <a:lvl3pPr lvl="2" rtl="0">
              <a:spcBef>
                <a:spcPts val="0"/>
              </a:spcBef>
              <a:spcAft>
                <a:spcPts val="0"/>
              </a:spcAft>
              <a:buClr>
                <a:schemeClr val="accent1"/>
              </a:buClr>
              <a:buSzPts val="4000"/>
              <a:buNone/>
              <a:defRPr sz="4000" b="0">
                <a:solidFill>
                  <a:schemeClr val="accent1"/>
                </a:solidFill>
              </a:defRPr>
            </a:lvl3pPr>
            <a:lvl4pPr lvl="3" rtl="0">
              <a:spcBef>
                <a:spcPts val="0"/>
              </a:spcBef>
              <a:spcAft>
                <a:spcPts val="0"/>
              </a:spcAft>
              <a:buClr>
                <a:schemeClr val="accent1"/>
              </a:buClr>
              <a:buSzPts val="4000"/>
              <a:buNone/>
              <a:defRPr sz="4000" b="0">
                <a:solidFill>
                  <a:schemeClr val="accent1"/>
                </a:solidFill>
              </a:defRPr>
            </a:lvl4pPr>
            <a:lvl5pPr lvl="4" rtl="0">
              <a:spcBef>
                <a:spcPts val="0"/>
              </a:spcBef>
              <a:spcAft>
                <a:spcPts val="0"/>
              </a:spcAft>
              <a:buClr>
                <a:schemeClr val="accent1"/>
              </a:buClr>
              <a:buSzPts val="4000"/>
              <a:buNone/>
              <a:defRPr sz="4000" b="0">
                <a:solidFill>
                  <a:schemeClr val="accent1"/>
                </a:solidFill>
              </a:defRPr>
            </a:lvl5pPr>
            <a:lvl6pPr lvl="5" rtl="0">
              <a:spcBef>
                <a:spcPts val="0"/>
              </a:spcBef>
              <a:spcAft>
                <a:spcPts val="0"/>
              </a:spcAft>
              <a:buClr>
                <a:schemeClr val="accent1"/>
              </a:buClr>
              <a:buSzPts val="4000"/>
              <a:buNone/>
              <a:defRPr sz="4000" b="0">
                <a:solidFill>
                  <a:schemeClr val="accent1"/>
                </a:solidFill>
              </a:defRPr>
            </a:lvl6pPr>
            <a:lvl7pPr lvl="6" rtl="0">
              <a:spcBef>
                <a:spcPts val="0"/>
              </a:spcBef>
              <a:spcAft>
                <a:spcPts val="0"/>
              </a:spcAft>
              <a:buClr>
                <a:schemeClr val="accent1"/>
              </a:buClr>
              <a:buSzPts val="4000"/>
              <a:buNone/>
              <a:defRPr sz="4000" b="0">
                <a:solidFill>
                  <a:schemeClr val="accent1"/>
                </a:solidFill>
              </a:defRPr>
            </a:lvl7pPr>
            <a:lvl8pPr lvl="7" rtl="0">
              <a:spcBef>
                <a:spcPts val="0"/>
              </a:spcBef>
              <a:spcAft>
                <a:spcPts val="0"/>
              </a:spcAft>
              <a:buClr>
                <a:schemeClr val="accent1"/>
              </a:buClr>
              <a:buSzPts val="4000"/>
              <a:buNone/>
              <a:defRPr sz="4000" b="0">
                <a:solidFill>
                  <a:schemeClr val="accent1"/>
                </a:solidFill>
              </a:defRPr>
            </a:lvl8pPr>
            <a:lvl9pPr lvl="8" rtl="0">
              <a:spcBef>
                <a:spcPts val="0"/>
              </a:spcBef>
              <a:spcAft>
                <a:spcPts val="0"/>
              </a:spcAft>
              <a:buClr>
                <a:schemeClr val="accent1"/>
              </a:buClr>
              <a:buSzPts val="4000"/>
              <a:buNone/>
              <a:defRPr sz="4000" b="0">
                <a:solidFill>
                  <a:schemeClr val="accent1"/>
                </a:solidFill>
              </a:defRPr>
            </a:lvl9pPr>
          </a:lstStyle>
          <a:p>
            <a:endParaRPr/>
          </a:p>
        </p:txBody>
      </p:sp>
      <p:sp>
        <p:nvSpPr>
          <p:cNvPr id="23" name="Google Shape;23;p3"/>
          <p:cNvSpPr txBox="1">
            <a:spLocks noGrp="1"/>
          </p:cNvSpPr>
          <p:nvPr>
            <p:ph type="subTitle" idx="1"/>
          </p:nvPr>
        </p:nvSpPr>
        <p:spPr>
          <a:xfrm>
            <a:off x="1612525" y="2141608"/>
            <a:ext cx="2788800" cy="7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None/>
              <a:defRPr>
                <a:solidFill>
                  <a:schemeClr val="lt2"/>
                </a:solidFill>
              </a:defRPr>
            </a:lvl1pPr>
            <a:lvl2pPr lvl="1" rtl="0">
              <a:lnSpc>
                <a:spcPct val="100000"/>
              </a:lnSpc>
              <a:spcBef>
                <a:spcPts val="800"/>
              </a:spcBef>
              <a:spcAft>
                <a:spcPts val="0"/>
              </a:spcAft>
              <a:buClr>
                <a:schemeClr val="lt2"/>
              </a:buClr>
              <a:buSzPts val="3000"/>
              <a:buNone/>
              <a:defRPr sz="3000">
                <a:solidFill>
                  <a:schemeClr val="lt2"/>
                </a:solidFill>
              </a:defRPr>
            </a:lvl2pPr>
            <a:lvl3pPr lvl="2" rtl="0">
              <a:lnSpc>
                <a:spcPct val="100000"/>
              </a:lnSpc>
              <a:spcBef>
                <a:spcPts val="800"/>
              </a:spcBef>
              <a:spcAft>
                <a:spcPts val="0"/>
              </a:spcAft>
              <a:buClr>
                <a:schemeClr val="lt2"/>
              </a:buClr>
              <a:buSzPts val="3000"/>
              <a:buNone/>
              <a:defRPr sz="3000">
                <a:solidFill>
                  <a:schemeClr val="lt2"/>
                </a:solidFill>
              </a:defRPr>
            </a:lvl3pPr>
            <a:lvl4pPr lvl="3" rtl="0">
              <a:lnSpc>
                <a:spcPct val="100000"/>
              </a:lnSpc>
              <a:spcBef>
                <a:spcPts val="800"/>
              </a:spcBef>
              <a:spcAft>
                <a:spcPts val="0"/>
              </a:spcAft>
              <a:buClr>
                <a:schemeClr val="lt2"/>
              </a:buClr>
              <a:buSzPts val="3000"/>
              <a:buNone/>
              <a:defRPr sz="3000">
                <a:solidFill>
                  <a:schemeClr val="lt2"/>
                </a:solidFill>
              </a:defRPr>
            </a:lvl4pPr>
            <a:lvl5pPr lvl="4" rtl="0">
              <a:lnSpc>
                <a:spcPct val="100000"/>
              </a:lnSpc>
              <a:spcBef>
                <a:spcPts val="800"/>
              </a:spcBef>
              <a:spcAft>
                <a:spcPts val="0"/>
              </a:spcAft>
              <a:buClr>
                <a:schemeClr val="lt2"/>
              </a:buClr>
              <a:buSzPts val="3000"/>
              <a:buNone/>
              <a:defRPr sz="3000">
                <a:solidFill>
                  <a:schemeClr val="lt2"/>
                </a:solidFill>
              </a:defRPr>
            </a:lvl5pPr>
            <a:lvl6pPr lvl="5" rtl="0">
              <a:lnSpc>
                <a:spcPct val="100000"/>
              </a:lnSpc>
              <a:spcBef>
                <a:spcPts val="800"/>
              </a:spcBef>
              <a:spcAft>
                <a:spcPts val="0"/>
              </a:spcAft>
              <a:buClr>
                <a:schemeClr val="lt2"/>
              </a:buClr>
              <a:buSzPts val="3000"/>
              <a:buNone/>
              <a:defRPr sz="3000">
                <a:solidFill>
                  <a:schemeClr val="lt2"/>
                </a:solidFill>
              </a:defRPr>
            </a:lvl6pPr>
            <a:lvl7pPr lvl="6" rtl="0">
              <a:lnSpc>
                <a:spcPct val="100000"/>
              </a:lnSpc>
              <a:spcBef>
                <a:spcPts val="800"/>
              </a:spcBef>
              <a:spcAft>
                <a:spcPts val="0"/>
              </a:spcAft>
              <a:buClr>
                <a:schemeClr val="lt2"/>
              </a:buClr>
              <a:buSzPts val="3000"/>
              <a:buNone/>
              <a:defRPr sz="3000">
                <a:solidFill>
                  <a:schemeClr val="lt2"/>
                </a:solidFill>
              </a:defRPr>
            </a:lvl7pPr>
            <a:lvl8pPr lvl="7" rtl="0">
              <a:lnSpc>
                <a:spcPct val="100000"/>
              </a:lnSpc>
              <a:spcBef>
                <a:spcPts val="800"/>
              </a:spcBef>
              <a:spcAft>
                <a:spcPts val="0"/>
              </a:spcAft>
              <a:buClr>
                <a:schemeClr val="lt2"/>
              </a:buClr>
              <a:buSzPts val="3000"/>
              <a:buNone/>
              <a:defRPr sz="3000">
                <a:solidFill>
                  <a:schemeClr val="lt2"/>
                </a:solidFill>
              </a:defRPr>
            </a:lvl8pPr>
            <a:lvl9pPr lvl="8" rtl="0">
              <a:lnSpc>
                <a:spcPct val="100000"/>
              </a:lnSpc>
              <a:spcBef>
                <a:spcPts val="800"/>
              </a:spcBef>
              <a:spcAft>
                <a:spcPts val="80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p:nvPr/>
        </p:nvSpPr>
        <p:spPr>
          <a:xfrm>
            <a:off x="1125201" y="675025"/>
            <a:ext cx="3611400" cy="3924300"/>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1061825" y="607075"/>
            <a:ext cx="3611400" cy="393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303600" y="303900"/>
            <a:ext cx="1216772" cy="1049100"/>
            <a:chOff x="304800" y="304800"/>
            <a:chExt cx="1216772" cy="1049100"/>
          </a:xfrm>
        </p:grpSpPr>
        <p:sp>
          <p:nvSpPr>
            <p:cNvPr id="28" name="Google Shape;28;p4"/>
            <p:cNvSpPr/>
            <p:nvPr/>
          </p:nvSpPr>
          <p:spPr>
            <a:xfrm>
              <a:off x="304800" y="304800"/>
              <a:ext cx="1049100" cy="104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1274822" y="947150"/>
              <a:ext cx="319500" cy="174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txBox="1">
            <a:spLocks noGrp="1"/>
          </p:cNvSpPr>
          <p:nvPr>
            <p:ph type="body" idx="1"/>
          </p:nvPr>
        </p:nvSpPr>
        <p:spPr>
          <a:xfrm>
            <a:off x="1612525" y="846925"/>
            <a:ext cx="2794500" cy="3360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rtl="0">
              <a:spcBef>
                <a:spcPts val="800"/>
              </a:spcBef>
              <a:spcAft>
                <a:spcPts val="800"/>
              </a:spcAft>
              <a:buSzPts val="2400"/>
              <a:buChar char="■"/>
              <a:defRPr sz="2400"/>
            </a:lvl9pPr>
          </a:lstStyle>
          <a:p>
            <a:endParaRPr/>
          </a:p>
        </p:txBody>
      </p:sp>
      <p:sp>
        <p:nvSpPr>
          <p:cNvPr id="31" name="Google Shape;31;p4"/>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4"/>
          <p:cNvSpPr txBox="1"/>
          <p:nvPr/>
        </p:nvSpPr>
        <p:spPr>
          <a:xfrm>
            <a:off x="303600" y="393900"/>
            <a:ext cx="1043400" cy="869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dk1"/>
                </a:solidFill>
                <a:latin typeface="Nunito Sans"/>
                <a:ea typeface="Nunito Sans"/>
                <a:cs typeface="Nunito Sans"/>
                <a:sym typeface="Nunito Sans"/>
              </a:rPr>
              <a:t>“</a:t>
            </a:r>
            <a:endParaRPr sz="8600" b="1">
              <a:solidFill>
                <a:schemeClr val="dk1"/>
              </a:solidFill>
              <a:latin typeface="Nunito Sans"/>
              <a:ea typeface="Nunito Sans"/>
              <a:cs typeface="Nunito Sans"/>
              <a:sym typeface="Nuni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
        <p:cNvGrpSpPr/>
        <p:nvPr/>
      </p:nvGrpSpPr>
      <p:grpSpPr>
        <a:xfrm>
          <a:off x="0" y="0"/>
          <a:ext cx="0" cy="0"/>
          <a:chOff x="0" y="0"/>
          <a:chExt cx="0" cy="0"/>
        </a:xfrm>
      </p:grpSpPr>
      <p:sp>
        <p:nvSpPr>
          <p:cNvPr id="34" name="Google Shape;34;p5"/>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35" name="Google Shape;35;p5"/>
          <p:cNvSpPr/>
          <p:nvPr/>
        </p:nvSpPr>
        <p:spPr>
          <a:xfrm>
            <a:off x="7045800" y="4094350"/>
            <a:ext cx="20982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5"/>
          <p:cNvGrpSpPr/>
          <p:nvPr/>
        </p:nvGrpSpPr>
        <p:grpSpPr>
          <a:xfrm>
            <a:off x="6501631" y="370231"/>
            <a:ext cx="2403000" cy="4229100"/>
            <a:chOff x="6501631" y="370231"/>
            <a:chExt cx="2403000" cy="4229100"/>
          </a:xfrm>
        </p:grpSpPr>
        <p:sp>
          <p:nvSpPr>
            <p:cNvPr id="37" name="Google Shape;37;p5"/>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5"/>
          <p:cNvSpPr/>
          <p:nvPr/>
        </p:nvSpPr>
        <p:spPr>
          <a:xfrm>
            <a:off x="6436200" y="304800"/>
            <a:ext cx="2403000" cy="4229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5"/>
          <p:cNvSpPr txBox="1">
            <a:spLocks noGrp="1"/>
          </p:cNvSpPr>
          <p:nvPr>
            <p:ph type="body" idx="1"/>
          </p:nvPr>
        </p:nvSpPr>
        <p:spPr>
          <a:xfrm>
            <a:off x="1007700" y="1582550"/>
            <a:ext cx="4824300" cy="2951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42" name="Google Shape;42;p5"/>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half">
  <p:cSld name="TITLE_AND_BODY_1">
    <p:spTree>
      <p:nvGrpSpPr>
        <p:cNvPr id="1" name="Shape 43"/>
        <p:cNvGrpSpPr/>
        <p:nvPr/>
      </p:nvGrpSpPr>
      <p:grpSpPr>
        <a:xfrm>
          <a:off x="0" y="0"/>
          <a:ext cx="0" cy="0"/>
          <a:chOff x="0" y="0"/>
          <a:chExt cx="0" cy="0"/>
        </a:xfrm>
      </p:grpSpPr>
      <p:sp>
        <p:nvSpPr>
          <p:cNvPr id="44" name="Google Shape;44;p6"/>
          <p:cNvSpPr/>
          <p:nvPr/>
        </p:nvSpPr>
        <p:spPr>
          <a:xfrm>
            <a:off x="300450" y="301275"/>
            <a:ext cx="1055325" cy="1662225"/>
          </a:xfrm>
          <a:custGeom>
            <a:avLst/>
            <a:gdLst/>
            <a:ahLst/>
            <a:cxnLst/>
            <a:rect l="l" t="t" r="r" b="b"/>
            <a:pathLst>
              <a:path w="42213" h="66489" extrusionOk="0">
                <a:moveTo>
                  <a:pt x="33" y="0"/>
                </a:moveTo>
                <a:lnTo>
                  <a:pt x="42213" y="0"/>
                </a:lnTo>
                <a:lnTo>
                  <a:pt x="41985" y="66489"/>
                </a:lnTo>
                <a:lnTo>
                  <a:pt x="0" y="66489"/>
                </a:lnTo>
                <a:lnTo>
                  <a:pt x="0" y="59758"/>
                </a:lnTo>
                <a:lnTo>
                  <a:pt x="6662" y="53790"/>
                </a:lnTo>
                <a:lnTo>
                  <a:pt x="70" y="47683"/>
                </a:lnTo>
                <a:close/>
              </a:path>
            </a:pathLst>
          </a:custGeom>
          <a:solidFill>
            <a:schemeClr val="accent1"/>
          </a:solidFill>
          <a:ln>
            <a:noFill/>
          </a:ln>
        </p:spPr>
      </p:sp>
      <p:sp>
        <p:nvSpPr>
          <p:cNvPr id="45" name="Google Shape;45;p6"/>
          <p:cNvSpPr/>
          <p:nvPr/>
        </p:nvSpPr>
        <p:spPr>
          <a:xfrm>
            <a:off x="7045800" y="4094350"/>
            <a:ext cx="20982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5293222" y="370225"/>
            <a:ext cx="3611400" cy="4229100"/>
            <a:chOff x="5293222" y="370225"/>
            <a:chExt cx="3611400" cy="4229100"/>
          </a:xfrm>
        </p:grpSpPr>
        <p:sp>
          <p:nvSpPr>
            <p:cNvPr id="47" name="Google Shape;47;p6"/>
            <p:cNvSpPr/>
            <p:nvPr/>
          </p:nvSpPr>
          <p:spPr>
            <a:xfrm>
              <a:off x="5293222" y="370225"/>
              <a:ext cx="36114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p:nvPr/>
        </p:nvSpPr>
        <p:spPr>
          <a:xfrm>
            <a:off x="5227800" y="304800"/>
            <a:ext cx="3611400" cy="4229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02900" y="1445600"/>
            <a:ext cx="39153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6"/>
          <p:cNvSpPr txBox="1">
            <a:spLocks noGrp="1"/>
          </p:cNvSpPr>
          <p:nvPr>
            <p:ph type="body" idx="1"/>
          </p:nvPr>
        </p:nvSpPr>
        <p:spPr>
          <a:xfrm>
            <a:off x="1006800" y="2268300"/>
            <a:ext cx="3611400" cy="2265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52" name="Google Shape;52;p6"/>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7"/>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55" name="Google Shape;55;p7"/>
          <p:cNvSpPr/>
          <p:nvPr/>
        </p:nvSpPr>
        <p:spPr>
          <a:xfrm>
            <a:off x="7045800" y="4094350"/>
            <a:ext cx="20982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7"/>
          <p:cNvGrpSpPr/>
          <p:nvPr/>
        </p:nvGrpSpPr>
        <p:grpSpPr>
          <a:xfrm>
            <a:off x="6501631" y="370231"/>
            <a:ext cx="2403000" cy="4229100"/>
            <a:chOff x="6501631" y="370231"/>
            <a:chExt cx="2403000" cy="4229100"/>
          </a:xfrm>
        </p:grpSpPr>
        <p:sp>
          <p:nvSpPr>
            <p:cNvPr id="57" name="Google Shape;57;p7"/>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7"/>
          <p:cNvSpPr/>
          <p:nvPr/>
        </p:nvSpPr>
        <p:spPr>
          <a:xfrm>
            <a:off x="6436200" y="304800"/>
            <a:ext cx="2403000" cy="4229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7"/>
          <p:cNvSpPr txBox="1">
            <a:spLocks noGrp="1"/>
          </p:cNvSpPr>
          <p:nvPr>
            <p:ph type="body" idx="1"/>
          </p:nvPr>
        </p:nvSpPr>
        <p:spPr>
          <a:xfrm>
            <a:off x="1007700"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2" name="Google Shape;62;p7"/>
          <p:cNvSpPr txBox="1">
            <a:spLocks noGrp="1"/>
          </p:cNvSpPr>
          <p:nvPr>
            <p:ph type="body" idx="2"/>
          </p:nvPr>
        </p:nvSpPr>
        <p:spPr>
          <a:xfrm>
            <a:off x="3577989"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3" name="Google Shape;63;p7"/>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4"/>
        <p:cNvGrpSpPr/>
        <p:nvPr/>
      </p:nvGrpSpPr>
      <p:grpSpPr>
        <a:xfrm>
          <a:off x="0" y="0"/>
          <a:ext cx="0" cy="0"/>
          <a:chOff x="0" y="0"/>
          <a:chExt cx="0" cy="0"/>
        </a:xfrm>
      </p:grpSpPr>
      <p:sp>
        <p:nvSpPr>
          <p:cNvPr id="65" name="Google Shape;65;p8"/>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66" name="Google Shape;66;p8"/>
          <p:cNvSpPr/>
          <p:nvPr/>
        </p:nvSpPr>
        <p:spPr>
          <a:xfrm>
            <a:off x="7045800" y="4533850"/>
            <a:ext cx="2098200" cy="60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8"/>
          <p:cNvSpPr txBox="1">
            <a:spLocks noGrp="1"/>
          </p:cNvSpPr>
          <p:nvPr>
            <p:ph type="body" idx="1"/>
          </p:nvPr>
        </p:nvSpPr>
        <p:spPr>
          <a:xfrm>
            <a:off x="1007700" y="1582550"/>
            <a:ext cx="2219100" cy="2951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69" name="Google Shape;69;p8"/>
          <p:cNvSpPr txBox="1">
            <a:spLocks noGrp="1"/>
          </p:cNvSpPr>
          <p:nvPr>
            <p:ph type="body" idx="2"/>
          </p:nvPr>
        </p:nvSpPr>
        <p:spPr>
          <a:xfrm>
            <a:off x="3459809" y="1582550"/>
            <a:ext cx="2219100" cy="2951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70" name="Google Shape;70;p8"/>
          <p:cNvSpPr txBox="1">
            <a:spLocks noGrp="1"/>
          </p:cNvSpPr>
          <p:nvPr>
            <p:ph type="body" idx="3"/>
          </p:nvPr>
        </p:nvSpPr>
        <p:spPr>
          <a:xfrm>
            <a:off x="5911918" y="1582550"/>
            <a:ext cx="2219100" cy="2951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71" name="Google Shape;71;p8"/>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74" name="Google Shape;74;p9"/>
          <p:cNvSpPr/>
          <p:nvPr/>
        </p:nvSpPr>
        <p:spPr>
          <a:xfrm>
            <a:off x="7045800" y="4533850"/>
            <a:ext cx="2098200" cy="60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9"/>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grpSp>
        <p:nvGrpSpPr>
          <p:cNvPr id="79" name="Google Shape;79;p10"/>
          <p:cNvGrpSpPr/>
          <p:nvPr/>
        </p:nvGrpSpPr>
        <p:grpSpPr>
          <a:xfrm>
            <a:off x="296621" y="4197875"/>
            <a:ext cx="8103079" cy="640800"/>
            <a:chOff x="296621" y="713075"/>
            <a:chExt cx="8103079" cy="640800"/>
          </a:xfrm>
        </p:grpSpPr>
        <p:sp>
          <p:nvSpPr>
            <p:cNvPr id="80" name="Google Shape;80;p10"/>
            <p:cNvSpPr/>
            <p:nvPr/>
          </p:nvSpPr>
          <p:spPr>
            <a:xfrm>
              <a:off x="304800" y="713075"/>
              <a:ext cx="8094900" cy="6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5400000">
              <a:off x="223871" y="947150"/>
              <a:ext cx="319500" cy="174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0"/>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lvl1pPr marL="457200" lvl="0" indent="-228600" rtl="0">
              <a:spcBef>
                <a:spcPts val="0"/>
              </a:spcBef>
              <a:spcAft>
                <a:spcPts val="0"/>
              </a:spcAft>
              <a:buClr>
                <a:schemeClr val="lt1"/>
              </a:buClr>
              <a:buSzPts val="1800"/>
              <a:buNone/>
              <a:defRPr sz="1800">
                <a:solidFill>
                  <a:schemeClr val="lt1"/>
                </a:solidFill>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229600" y="4533850"/>
            <a:ext cx="609600" cy="609600"/>
          </a:xfrm>
          <a:prstGeom prst="rect">
            <a:avLst/>
          </a:prstGeom>
          <a:noFill/>
          <a:ln>
            <a:noFill/>
          </a:ln>
        </p:spPr>
        <p:txBody>
          <a:bodyPr spcFirstLastPara="1" wrap="square" lIns="0" tIns="0" rIns="0" bIns="0" anchor="ctr" anchorCtr="0">
            <a:noAutofit/>
          </a:bodyPr>
          <a:lstStyle>
            <a:lvl1pPr lvl="0" algn="r" rtl="0">
              <a:buNone/>
              <a:defRPr sz="1200">
                <a:solidFill>
                  <a:schemeClr val="lt1"/>
                </a:solidFill>
                <a:latin typeface="Lexend Deca"/>
                <a:ea typeface="Lexend Deca"/>
                <a:cs typeface="Lexend Deca"/>
                <a:sym typeface="Lexend Deca"/>
              </a:defRPr>
            </a:lvl1pPr>
            <a:lvl2pPr lvl="1" algn="r" rtl="0">
              <a:buNone/>
              <a:defRPr sz="1200">
                <a:solidFill>
                  <a:schemeClr val="lt1"/>
                </a:solidFill>
                <a:latin typeface="Lexend Deca"/>
                <a:ea typeface="Lexend Deca"/>
                <a:cs typeface="Lexend Deca"/>
                <a:sym typeface="Lexend Deca"/>
              </a:defRPr>
            </a:lvl2pPr>
            <a:lvl3pPr lvl="2" algn="r" rtl="0">
              <a:buNone/>
              <a:defRPr sz="1200">
                <a:solidFill>
                  <a:schemeClr val="lt1"/>
                </a:solidFill>
                <a:latin typeface="Lexend Deca"/>
                <a:ea typeface="Lexend Deca"/>
                <a:cs typeface="Lexend Deca"/>
                <a:sym typeface="Lexend Deca"/>
              </a:defRPr>
            </a:lvl3pPr>
            <a:lvl4pPr lvl="3" algn="r" rtl="0">
              <a:buNone/>
              <a:defRPr sz="1200">
                <a:solidFill>
                  <a:schemeClr val="lt1"/>
                </a:solidFill>
                <a:latin typeface="Lexend Deca"/>
                <a:ea typeface="Lexend Deca"/>
                <a:cs typeface="Lexend Deca"/>
                <a:sym typeface="Lexend Deca"/>
              </a:defRPr>
            </a:lvl4pPr>
            <a:lvl5pPr lvl="4" algn="r" rtl="0">
              <a:buNone/>
              <a:defRPr sz="1200">
                <a:solidFill>
                  <a:schemeClr val="lt1"/>
                </a:solidFill>
                <a:latin typeface="Lexend Deca"/>
                <a:ea typeface="Lexend Deca"/>
                <a:cs typeface="Lexend Deca"/>
                <a:sym typeface="Lexend Deca"/>
              </a:defRPr>
            </a:lvl5pPr>
            <a:lvl6pPr lvl="5" algn="r" rtl="0">
              <a:buNone/>
              <a:defRPr sz="1200">
                <a:solidFill>
                  <a:schemeClr val="lt1"/>
                </a:solidFill>
                <a:latin typeface="Lexend Deca"/>
                <a:ea typeface="Lexend Deca"/>
                <a:cs typeface="Lexend Deca"/>
                <a:sym typeface="Lexend Deca"/>
              </a:defRPr>
            </a:lvl6pPr>
            <a:lvl7pPr lvl="6" algn="r" rtl="0">
              <a:buNone/>
              <a:defRPr sz="1200">
                <a:solidFill>
                  <a:schemeClr val="lt1"/>
                </a:solidFill>
                <a:latin typeface="Lexend Deca"/>
                <a:ea typeface="Lexend Deca"/>
                <a:cs typeface="Lexend Deca"/>
                <a:sym typeface="Lexend Deca"/>
              </a:defRPr>
            </a:lvl7pPr>
            <a:lvl8pPr lvl="7" algn="r" rtl="0">
              <a:buNone/>
              <a:defRPr sz="1200">
                <a:solidFill>
                  <a:schemeClr val="lt1"/>
                </a:solidFill>
                <a:latin typeface="Lexend Deca"/>
                <a:ea typeface="Lexend Deca"/>
                <a:cs typeface="Lexend Deca"/>
                <a:sym typeface="Lexend Deca"/>
              </a:defRPr>
            </a:lvl8pPr>
            <a:lvl9pPr lvl="8" algn="r" rtl="0">
              <a:buNone/>
              <a:defRPr sz="12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702900" y="836000"/>
            <a:ext cx="5129100" cy="3963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8" name="Google Shape;8;p1"/>
          <p:cNvSpPr txBox="1">
            <a:spLocks noGrp="1"/>
          </p:cNvSpPr>
          <p:nvPr>
            <p:ph type="body" idx="1"/>
          </p:nvPr>
        </p:nvSpPr>
        <p:spPr>
          <a:xfrm>
            <a:off x="1007700" y="1582550"/>
            <a:ext cx="4824300" cy="2951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marL="914400" lvl="1"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marL="1371600" lvl="2"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marL="1828800" lvl="3"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marL="2286000" lvl="4"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marL="2743200" lvl="5"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marL="3200400" lvl="6"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marL="3657600" lvl="7"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marL="4114800" lvl="8" indent="-3556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2"/>
          <p:cNvSpPr txBox="1">
            <a:spLocks noGrp="1"/>
          </p:cNvSpPr>
          <p:nvPr>
            <p:ph type="ctrTitle"/>
          </p:nvPr>
        </p:nvSpPr>
        <p:spPr>
          <a:xfrm>
            <a:off x="1631500" y="2049175"/>
            <a:ext cx="3897300" cy="104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200"/>
              <a:t>Are Yelp’s First Reviewers’  Biased?</a:t>
            </a:r>
            <a:endParaRPr sz="4200"/>
          </a:p>
        </p:txBody>
      </p:sp>
      <p:grpSp>
        <p:nvGrpSpPr>
          <p:cNvPr id="92" name="Google Shape;92;p12"/>
          <p:cNvGrpSpPr/>
          <p:nvPr/>
        </p:nvGrpSpPr>
        <p:grpSpPr>
          <a:xfrm>
            <a:off x="643178" y="2356640"/>
            <a:ext cx="418649" cy="430217"/>
            <a:chOff x="2605300" y="5003050"/>
            <a:chExt cx="418900" cy="430475"/>
          </a:xfrm>
        </p:grpSpPr>
        <p:sp>
          <p:nvSpPr>
            <p:cNvPr id="93" name="Google Shape;93;p12"/>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 name="Google Shape;94;p12"/>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 name="Google Shape;95;p12"/>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First Review Rating Spread Across Different Business Categories </a:t>
            </a:r>
            <a:endParaRPr/>
          </a:p>
        </p:txBody>
      </p:sp>
      <p:sp>
        <p:nvSpPr>
          <p:cNvPr id="167" name="Google Shape;167;p21"/>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68" name="Google Shape;168;p21"/>
          <p:cNvPicPr preferRelativeResize="0"/>
          <p:nvPr/>
        </p:nvPicPr>
        <p:blipFill>
          <a:blip r:embed="rId3">
            <a:alphaModFix/>
          </a:blip>
          <a:stretch>
            <a:fillRect/>
          </a:stretch>
        </p:blipFill>
        <p:spPr>
          <a:xfrm>
            <a:off x="1224854" y="139075"/>
            <a:ext cx="6606388" cy="4058800"/>
          </a:xfrm>
          <a:prstGeom prst="rect">
            <a:avLst/>
          </a:prstGeom>
          <a:noFill/>
          <a:ln>
            <a:noFill/>
          </a:ln>
        </p:spPr>
      </p:pic>
      <p:sp>
        <p:nvSpPr>
          <p:cNvPr id="169" name="Google Shape;169;p21"/>
          <p:cNvSpPr/>
          <p:nvPr/>
        </p:nvSpPr>
        <p:spPr>
          <a:xfrm>
            <a:off x="1312758" y="587347"/>
            <a:ext cx="391796" cy="264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731407" y="3149962"/>
            <a:ext cx="5096400" cy="96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txBox="1"/>
          <p:nvPr/>
        </p:nvSpPr>
        <p:spPr>
          <a:xfrm>
            <a:off x="250002" y="1291050"/>
            <a:ext cx="930900" cy="128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accent1"/>
                </a:solidFill>
                <a:latin typeface="Nunito Sans"/>
                <a:ea typeface="Nunito Sans"/>
                <a:cs typeface="Nunito Sans"/>
                <a:sym typeface="Nunito Sans"/>
              </a:rPr>
              <a:t>% of users with first review within different categories</a:t>
            </a:r>
            <a:endParaRPr sz="1200" b="1" dirty="0">
              <a:solidFill>
                <a:srgbClr val="FFFFFF"/>
              </a:solidFill>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dissolv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dissolve">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71"/>
                                        </p:tgtEl>
                                        <p:attrNameLst>
                                          <p:attrName>style.visibility</p:attrName>
                                        </p:attrNameLst>
                                      </p:cBhvr>
                                      <p:to>
                                        <p:strVal val="visible"/>
                                      </p:to>
                                    </p:set>
                                    <p:anim calcmode="lin" valueType="num">
                                      <p:cBhvr additive="base">
                                        <p:cTn id="17" dur="500"/>
                                        <p:tgtEl>
                                          <p:spTgt spid="171"/>
                                        </p:tgtEl>
                                        <p:attrNameLst>
                                          <p:attrName>ppt_y</p:attrName>
                                        </p:attrNameLst>
                                      </p:cBhvr>
                                      <p:tavLst>
                                        <p:tav tm="0">
                                          <p:val>
                                            <p:strVal val="#ppt_y+#ppt_h*1.125000"/>
                                          </p:val>
                                        </p:tav>
                                        <p:tav tm="100000">
                                          <p:val>
                                            <p:strVal val="#ppt_y"/>
                                          </p:val>
                                        </p:tav>
                                      </p:tavLst>
                                    </p:anim>
                                    <p:animEffect transition="in" filter="wipe(up)">
                                      <p:cBhvr>
                                        <p:cTn id="18"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P spid="1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Top 3 Categories where users join to pan/praise a business</a:t>
            </a:r>
            <a:endParaRPr/>
          </a:p>
        </p:txBody>
      </p:sp>
      <p:sp>
        <p:nvSpPr>
          <p:cNvPr id="177" name="Google Shape;177;p22"/>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78" name="Google Shape;178;p22"/>
          <p:cNvPicPr preferRelativeResize="0"/>
          <p:nvPr/>
        </p:nvPicPr>
        <p:blipFill>
          <a:blip r:embed="rId3">
            <a:alphaModFix/>
          </a:blip>
          <a:stretch>
            <a:fillRect/>
          </a:stretch>
        </p:blipFill>
        <p:spPr>
          <a:xfrm>
            <a:off x="1268806" y="139075"/>
            <a:ext cx="6606388" cy="4058800"/>
          </a:xfrm>
          <a:prstGeom prst="rect">
            <a:avLst/>
          </a:prstGeom>
          <a:noFill/>
          <a:ln>
            <a:noFill/>
          </a:ln>
        </p:spPr>
      </p:pic>
      <p:sp>
        <p:nvSpPr>
          <p:cNvPr id="179" name="Google Shape;179;p22"/>
          <p:cNvSpPr/>
          <p:nvPr/>
        </p:nvSpPr>
        <p:spPr>
          <a:xfrm>
            <a:off x="1824200" y="601800"/>
            <a:ext cx="808800" cy="2980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3554375" y="1621550"/>
            <a:ext cx="733500" cy="250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dissolve">
                                      <p:cBhvr>
                                        <p:cTn id="7" dur="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dissolve">
                                      <p:cBhvr>
                                        <p:cTn id="1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ctrTitle"/>
          </p:nvPr>
        </p:nvSpPr>
        <p:spPr>
          <a:xfrm>
            <a:off x="1612525" y="1113501"/>
            <a:ext cx="2788800" cy="9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Limitations</a:t>
            </a:r>
            <a:endParaRPr/>
          </a:p>
        </p:txBody>
      </p:sp>
      <p:sp>
        <p:nvSpPr>
          <p:cNvPr id="186" name="Google Shape;186;p23"/>
          <p:cNvSpPr txBox="1"/>
          <p:nvPr/>
        </p:nvSpPr>
        <p:spPr>
          <a:xfrm>
            <a:off x="309375" y="309375"/>
            <a:ext cx="1042800" cy="135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1"/>
                </a:solidFill>
                <a:latin typeface="Lexend Deca"/>
                <a:ea typeface="Lexend Deca"/>
                <a:cs typeface="Lexend Deca"/>
                <a:sym typeface="Lexend Deca"/>
              </a:rPr>
              <a:t>2</a:t>
            </a:r>
            <a:endParaRPr sz="6000">
              <a:solidFill>
                <a:schemeClr val="lt1"/>
              </a:solidFill>
              <a:latin typeface="Lexend Deca"/>
              <a:ea typeface="Lexend Deca"/>
              <a:cs typeface="Lexend Deca"/>
              <a:sym typeface="Lexend Dec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4"/>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192" name="Google Shape;192;p24"/>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Databricks Limitations</a:t>
            </a:r>
            <a:endParaRPr/>
          </a:p>
        </p:txBody>
      </p:sp>
      <p:sp>
        <p:nvSpPr>
          <p:cNvPr id="193" name="Google Shape;193;p24"/>
          <p:cNvSpPr txBox="1">
            <a:spLocks noGrp="1"/>
          </p:cNvSpPr>
          <p:nvPr>
            <p:ph type="body" idx="1"/>
          </p:nvPr>
        </p:nvSpPr>
        <p:spPr>
          <a:xfrm>
            <a:off x="413725" y="1520425"/>
            <a:ext cx="5418300" cy="2951400"/>
          </a:xfrm>
          <a:prstGeom prst="rect">
            <a:avLst/>
          </a:prstGeom>
        </p:spPr>
        <p:txBody>
          <a:bodyPr spcFirstLastPara="1" wrap="square" lIns="0" tIns="0" rIns="0" bIns="0" anchor="t" anchorCtr="0">
            <a:noAutofit/>
          </a:bodyPr>
          <a:lstStyle/>
          <a:p>
            <a:pPr marL="457200" lvl="0" indent="-336550" algn="l" rtl="0">
              <a:spcBef>
                <a:spcPts val="0"/>
              </a:spcBef>
              <a:spcAft>
                <a:spcPts val="0"/>
              </a:spcAft>
              <a:buSzPts val="1700"/>
              <a:buChar char="▪"/>
            </a:pPr>
            <a:r>
              <a:rPr lang="en" sz="1700"/>
              <a:t>Since yelp data is spread out around different countries we were only able to take the metro areas.</a:t>
            </a:r>
            <a:endParaRPr sz="1700"/>
          </a:p>
          <a:p>
            <a:pPr marL="457200" lvl="0" indent="-336550" algn="l" rtl="0">
              <a:spcBef>
                <a:spcPts val="0"/>
              </a:spcBef>
              <a:spcAft>
                <a:spcPts val="0"/>
              </a:spcAft>
              <a:buSzPts val="1700"/>
              <a:buChar char="▪"/>
            </a:pPr>
            <a:r>
              <a:rPr lang="en" sz="1700"/>
              <a:t>Maintaining multiple tables while switching between pyspark and spark sql was a little time consuming.</a:t>
            </a:r>
            <a:endParaRPr sz="1700"/>
          </a:p>
          <a:p>
            <a:pPr marL="457200" lvl="0" indent="-336550" algn="l" rtl="0">
              <a:spcBef>
                <a:spcPts val="0"/>
              </a:spcBef>
              <a:spcAft>
                <a:spcPts val="0"/>
              </a:spcAft>
              <a:buSzPts val="1700"/>
              <a:buChar char="▪"/>
            </a:pPr>
            <a:r>
              <a:rPr lang="en" sz="1700"/>
              <a:t>Data Integrity was a bit difficult since the data sizes for different categories were varying but we solved these issues in Tableau</a:t>
            </a:r>
            <a:endParaRPr sz="1700"/>
          </a:p>
          <a:p>
            <a:pPr marL="457200" lvl="0" indent="-336550" algn="l" rtl="0">
              <a:spcBef>
                <a:spcPts val="0"/>
              </a:spcBef>
              <a:spcAft>
                <a:spcPts val="0"/>
              </a:spcAft>
              <a:buSzPts val="1700"/>
              <a:buChar char="▪"/>
            </a:pPr>
            <a:r>
              <a:rPr lang="en" sz="1700"/>
              <a:t>While attaching the tableau link, databricks didn’t allow to show all sheets as an image, but only showed the one which is put a header images in the tableau desktop.</a:t>
            </a:r>
            <a:endParaRPr sz="1700"/>
          </a:p>
          <a:p>
            <a:pPr marL="0" lvl="0" indent="0" algn="l" rtl="0">
              <a:spcBef>
                <a:spcPts val="800"/>
              </a:spcBef>
              <a:spcAft>
                <a:spcPts val="800"/>
              </a:spcAft>
              <a:buNone/>
            </a:pPr>
            <a:endParaRPr/>
          </a:p>
        </p:txBody>
      </p:sp>
      <p:sp>
        <p:nvSpPr>
          <p:cNvPr id="194" name="Google Shape;194;p24"/>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200" name="Google Shape;200;p25"/>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Limitations</a:t>
            </a:r>
            <a:endParaRPr/>
          </a:p>
        </p:txBody>
      </p:sp>
      <p:sp>
        <p:nvSpPr>
          <p:cNvPr id="201" name="Google Shape;201;p25"/>
          <p:cNvSpPr txBox="1">
            <a:spLocks noGrp="1"/>
          </p:cNvSpPr>
          <p:nvPr>
            <p:ph type="body" idx="1"/>
          </p:nvPr>
        </p:nvSpPr>
        <p:spPr>
          <a:xfrm>
            <a:off x="526575" y="1520425"/>
            <a:ext cx="5267700" cy="2951400"/>
          </a:xfrm>
          <a:prstGeom prst="rect">
            <a:avLst/>
          </a:prstGeom>
        </p:spPr>
        <p:txBody>
          <a:bodyPr spcFirstLastPara="1" wrap="square" lIns="0" tIns="0" rIns="0" bIns="0" anchor="t" anchorCtr="0">
            <a:noAutofit/>
          </a:bodyPr>
          <a:lstStyle/>
          <a:p>
            <a:pPr marL="457200" lvl="0" indent="-336550" algn="l" rtl="0">
              <a:spcBef>
                <a:spcPts val="0"/>
              </a:spcBef>
              <a:spcAft>
                <a:spcPts val="0"/>
              </a:spcAft>
              <a:buSzPts val="1700"/>
              <a:buChar char="▪"/>
            </a:pPr>
            <a:r>
              <a:rPr lang="en" sz="1700"/>
              <a:t>Tableau took forever to run because of low processing power and higher amounts of data </a:t>
            </a:r>
            <a:endParaRPr sz="1700"/>
          </a:p>
          <a:p>
            <a:pPr marL="457200" lvl="0" indent="-336550" algn="l" rtl="0">
              <a:spcBef>
                <a:spcPts val="0"/>
              </a:spcBef>
              <a:spcAft>
                <a:spcPts val="0"/>
              </a:spcAft>
              <a:buSzPts val="1700"/>
              <a:buChar char="▪"/>
            </a:pPr>
            <a:r>
              <a:rPr lang="en" sz="1700"/>
              <a:t>Each business is tagged with multiple categories. When we grouped data one business had to go under only one category even if it originally could coexist under several categories. We decided to group them on tableau instead of databricks</a:t>
            </a:r>
            <a:endParaRPr sz="1700"/>
          </a:p>
          <a:p>
            <a:pPr marL="457200" lvl="0" indent="-336550" algn="l" rtl="0">
              <a:spcBef>
                <a:spcPts val="0"/>
              </a:spcBef>
              <a:spcAft>
                <a:spcPts val="0"/>
              </a:spcAft>
              <a:buSzPts val="1700"/>
              <a:buChar char="▪"/>
            </a:pPr>
            <a:r>
              <a:rPr lang="en" sz="1700"/>
              <a:t>Spinning up and maintaining of clusters esp if connected with tableau since databricks still considered the cluster to be idle. Thus terminating while viz is in process in tableau.</a:t>
            </a:r>
            <a:endParaRPr sz="1700"/>
          </a:p>
          <a:p>
            <a:pPr marL="457200" lvl="0" indent="0" algn="l" rtl="0">
              <a:spcBef>
                <a:spcPts val="800"/>
              </a:spcBef>
              <a:spcAft>
                <a:spcPts val="0"/>
              </a:spcAft>
              <a:buNone/>
            </a:pPr>
            <a:endParaRPr sz="1700"/>
          </a:p>
          <a:p>
            <a:pPr marL="0" lvl="0" indent="0" algn="l" rtl="0">
              <a:spcBef>
                <a:spcPts val="800"/>
              </a:spcBef>
              <a:spcAft>
                <a:spcPts val="800"/>
              </a:spcAft>
              <a:buNone/>
            </a:pPr>
            <a:endParaRPr sz="1700"/>
          </a:p>
        </p:txBody>
      </p:sp>
      <p:sp>
        <p:nvSpPr>
          <p:cNvPr id="202" name="Google Shape;202;p25"/>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612525" y="1113501"/>
            <a:ext cx="2788800" cy="9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Why should Yelp care?</a:t>
            </a:r>
            <a:endParaRPr/>
          </a:p>
        </p:txBody>
      </p:sp>
      <p:sp>
        <p:nvSpPr>
          <p:cNvPr id="208" name="Google Shape;208;p26"/>
          <p:cNvSpPr txBox="1"/>
          <p:nvPr/>
        </p:nvSpPr>
        <p:spPr>
          <a:xfrm>
            <a:off x="309375" y="309375"/>
            <a:ext cx="1042800" cy="135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1"/>
                </a:solidFill>
                <a:latin typeface="Lexend Deca"/>
                <a:ea typeface="Lexend Deca"/>
                <a:cs typeface="Lexend Deca"/>
                <a:sym typeface="Lexend Deca"/>
              </a:rPr>
              <a:t>3</a:t>
            </a:r>
            <a:endParaRPr sz="6000">
              <a:solidFill>
                <a:schemeClr val="lt1"/>
              </a:solidFill>
              <a:latin typeface="Lexend Deca"/>
              <a:ea typeface="Lexend Deca"/>
              <a:cs typeface="Lexend Deca"/>
              <a:sym typeface="Lexend De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body" idx="1"/>
          </p:nvPr>
        </p:nvSpPr>
        <p:spPr>
          <a:xfrm>
            <a:off x="1612525" y="846925"/>
            <a:ext cx="2794500" cy="336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Are first reviews accurate representation of how the business is doing?</a:t>
            </a:r>
            <a:endParaRPr/>
          </a:p>
        </p:txBody>
      </p:sp>
      <p:sp>
        <p:nvSpPr>
          <p:cNvPr id="214" name="Google Shape;214;p27"/>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8"/>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220" name="Google Shape;220;p28"/>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Analysis</a:t>
            </a:r>
            <a:endParaRPr/>
          </a:p>
        </p:txBody>
      </p:sp>
      <p:sp>
        <p:nvSpPr>
          <p:cNvPr id="221" name="Google Shape;221;p28"/>
          <p:cNvSpPr txBox="1">
            <a:spLocks noGrp="1"/>
          </p:cNvSpPr>
          <p:nvPr>
            <p:ph type="body" idx="1"/>
          </p:nvPr>
        </p:nvSpPr>
        <p:spPr>
          <a:xfrm>
            <a:off x="1007700" y="1329350"/>
            <a:ext cx="5365800" cy="3204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Overall, it is accurate for:</a:t>
            </a:r>
            <a:endParaRPr/>
          </a:p>
          <a:p>
            <a:pPr marL="914400" lvl="1" indent="-330200" algn="l" rtl="0">
              <a:spcBef>
                <a:spcPts val="0"/>
              </a:spcBef>
              <a:spcAft>
                <a:spcPts val="0"/>
              </a:spcAft>
              <a:buSzPts val="1600"/>
              <a:buChar char="▫"/>
            </a:pPr>
            <a:r>
              <a:rPr lang="en" sz="1600"/>
              <a:t>Active life; </a:t>
            </a:r>
            <a:endParaRPr sz="1600"/>
          </a:p>
          <a:p>
            <a:pPr marL="914400" lvl="1" indent="-330200" algn="l" rtl="0">
              <a:spcBef>
                <a:spcPts val="0"/>
              </a:spcBef>
              <a:spcAft>
                <a:spcPts val="0"/>
              </a:spcAft>
              <a:buSzPts val="1600"/>
              <a:buChar char="▫"/>
            </a:pPr>
            <a:r>
              <a:rPr lang="en" sz="1600"/>
              <a:t>Automation; </a:t>
            </a:r>
            <a:endParaRPr sz="1600"/>
          </a:p>
          <a:p>
            <a:pPr marL="914400" lvl="1" indent="-330200" algn="l" rtl="0">
              <a:spcBef>
                <a:spcPts val="0"/>
              </a:spcBef>
              <a:spcAft>
                <a:spcPts val="0"/>
              </a:spcAft>
              <a:buSzPts val="1600"/>
              <a:buChar char="▫"/>
            </a:pPr>
            <a:r>
              <a:rPr lang="en" sz="1600"/>
              <a:t>Education; </a:t>
            </a:r>
            <a:endParaRPr sz="1600"/>
          </a:p>
          <a:p>
            <a:pPr marL="914400" lvl="1" indent="-330200" algn="l" rtl="0">
              <a:spcBef>
                <a:spcPts val="0"/>
              </a:spcBef>
              <a:spcAft>
                <a:spcPts val="0"/>
              </a:spcAft>
              <a:buSzPts val="1600"/>
              <a:buChar char="▫"/>
            </a:pPr>
            <a:r>
              <a:rPr lang="en" sz="1600"/>
              <a:t>Event planning; </a:t>
            </a:r>
            <a:endParaRPr sz="1600"/>
          </a:p>
          <a:p>
            <a:pPr marL="914400" lvl="1" indent="-330200" algn="l" rtl="0">
              <a:spcBef>
                <a:spcPts val="0"/>
              </a:spcBef>
              <a:spcAft>
                <a:spcPts val="0"/>
              </a:spcAft>
              <a:buSzPts val="1600"/>
              <a:buChar char="▫"/>
            </a:pPr>
            <a:r>
              <a:rPr lang="en" sz="1600"/>
              <a:t>Financial services;  </a:t>
            </a:r>
            <a:endParaRPr sz="1600"/>
          </a:p>
          <a:p>
            <a:pPr marL="914400" lvl="1" indent="-330200" algn="l" rtl="0">
              <a:spcBef>
                <a:spcPts val="0"/>
              </a:spcBef>
              <a:spcAft>
                <a:spcPts val="0"/>
              </a:spcAft>
              <a:buSzPts val="1600"/>
              <a:buChar char="▫"/>
            </a:pPr>
            <a:r>
              <a:rPr lang="en" sz="1600"/>
              <a:t>Health and Medical; </a:t>
            </a:r>
            <a:endParaRPr sz="1600"/>
          </a:p>
          <a:p>
            <a:pPr marL="914400" lvl="1" indent="-330200" algn="l" rtl="0">
              <a:spcBef>
                <a:spcPts val="0"/>
              </a:spcBef>
              <a:spcAft>
                <a:spcPts val="0"/>
              </a:spcAft>
              <a:buSzPts val="1600"/>
              <a:buChar char="▫"/>
            </a:pPr>
            <a:r>
              <a:rPr lang="en" sz="1600"/>
              <a:t>Home services; </a:t>
            </a:r>
            <a:endParaRPr sz="1600"/>
          </a:p>
          <a:p>
            <a:pPr marL="914400" lvl="1" indent="-330200" algn="l" rtl="0">
              <a:spcBef>
                <a:spcPts val="0"/>
              </a:spcBef>
              <a:spcAft>
                <a:spcPts val="0"/>
              </a:spcAft>
              <a:buSzPts val="1600"/>
              <a:buChar char="▫"/>
            </a:pPr>
            <a:r>
              <a:rPr lang="en" sz="1600"/>
              <a:t>Local services </a:t>
            </a:r>
            <a:endParaRPr sz="1600"/>
          </a:p>
          <a:p>
            <a:pPr marL="914400" lvl="1" indent="-330200" algn="l" rtl="0">
              <a:spcBef>
                <a:spcPts val="0"/>
              </a:spcBef>
              <a:spcAft>
                <a:spcPts val="0"/>
              </a:spcAft>
              <a:buSzPts val="1600"/>
              <a:buChar char="▫"/>
            </a:pPr>
            <a:r>
              <a:rPr lang="en" sz="1600"/>
              <a:t>Nightlife; </a:t>
            </a:r>
            <a:endParaRPr sz="1600"/>
          </a:p>
          <a:p>
            <a:pPr marL="914400" lvl="1" indent="-330200" algn="l" rtl="0">
              <a:spcBef>
                <a:spcPts val="0"/>
              </a:spcBef>
              <a:spcAft>
                <a:spcPts val="0"/>
              </a:spcAft>
              <a:buSzPts val="1600"/>
              <a:buChar char="▫"/>
            </a:pPr>
            <a:r>
              <a:rPr lang="en" sz="1600"/>
              <a:t>Professional Services; </a:t>
            </a:r>
            <a:endParaRPr sz="1600"/>
          </a:p>
          <a:p>
            <a:pPr marL="914400" lvl="1" indent="-330200" algn="l" rtl="0">
              <a:spcBef>
                <a:spcPts val="0"/>
              </a:spcBef>
              <a:spcAft>
                <a:spcPts val="0"/>
              </a:spcAft>
              <a:buSzPts val="1600"/>
              <a:buChar char="▫"/>
            </a:pPr>
            <a:r>
              <a:rPr lang="en" sz="1600"/>
              <a:t>Realestate; </a:t>
            </a:r>
            <a:endParaRPr sz="1600"/>
          </a:p>
          <a:p>
            <a:pPr marL="914400" lvl="1" indent="-330200" algn="l" rtl="0">
              <a:spcBef>
                <a:spcPts val="0"/>
              </a:spcBef>
              <a:spcAft>
                <a:spcPts val="0"/>
              </a:spcAft>
              <a:buSzPts val="1600"/>
              <a:buChar char="▫"/>
            </a:pPr>
            <a:r>
              <a:rPr lang="en" sz="1600"/>
              <a:t>Shopping</a:t>
            </a:r>
            <a:endParaRPr sz="1600"/>
          </a:p>
          <a:p>
            <a:pPr marL="457200" lvl="0" indent="0" algn="l" rtl="0">
              <a:spcBef>
                <a:spcPts val="800"/>
              </a:spcBef>
              <a:spcAft>
                <a:spcPts val="800"/>
              </a:spcAft>
              <a:buNone/>
            </a:pPr>
            <a:endParaRPr/>
          </a:p>
        </p:txBody>
      </p:sp>
      <p:sp>
        <p:nvSpPr>
          <p:cNvPr id="222" name="Google Shape;222;p28"/>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9"/>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228" name="Google Shape;228;p29"/>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Analysis</a:t>
            </a:r>
            <a:endParaRPr/>
          </a:p>
        </p:txBody>
      </p:sp>
      <p:sp>
        <p:nvSpPr>
          <p:cNvPr id="229" name="Google Shape;229;p29"/>
          <p:cNvSpPr txBox="1">
            <a:spLocks noGrp="1"/>
          </p:cNvSpPr>
          <p:nvPr>
            <p:ph type="body" idx="1"/>
          </p:nvPr>
        </p:nvSpPr>
        <p:spPr>
          <a:xfrm>
            <a:off x="1007700" y="1329350"/>
            <a:ext cx="5365800" cy="3204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Overall, it is overrated for:</a:t>
            </a:r>
            <a:endParaRPr/>
          </a:p>
          <a:p>
            <a:pPr marL="914400" lvl="1" indent="-355600" algn="l" rtl="0">
              <a:spcBef>
                <a:spcPts val="0"/>
              </a:spcBef>
              <a:spcAft>
                <a:spcPts val="0"/>
              </a:spcAft>
              <a:buClr>
                <a:schemeClr val="accent1"/>
              </a:buClr>
              <a:buSzPts val="2000"/>
              <a:buChar char="▫"/>
            </a:pPr>
            <a:r>
              <a:rPr lang="en"/>
              <a:t>Arts and Entertainment; </a:t>
            </a:r>
            <a:endParaRPr/>
          </a:p>
          <a:p>
            <a:pPr marL="914400" lvl="1" indent="-355600" algn="l" rtl="0">
              <a:spcBef>
                <a:spcPts val="0"/>
              </a:spcBef>
              <a:spcAft>
                <a:spcPts val="0"/>
              </a:spcAft>
              <a:buClr>
                <a:schemeClr val="accent1"/>
              </a:buClr>
              <a:buSzPts val="2000"/>
              <a:buChar char="▫"/>
            </a:pPr>
            <a:r>
              <a:rPr lang="en"/>
              <a:t>Beauty and Spas; </a:t>
            </a:r>
            <a:endParaRPr/>
          </a:p>
          <a:p>
            <a:pPr marL="914400" lvl="1" indent="-355600" algn="l" rtl="0">
              <a:spcBef>
                <a:spcPts val="0"/>
              </a:spcBef>
              <a:spcAft>
                <a:spcPts val="0"/>
              </a:spcAft>
              <a:buClr>
                <a:schemeClr val="accent1"/>
              </a:buClr>
              <a:buSzPts val="2000"/>
              <a:buChar char="▫"/>
            </a:pPr>
            <a:r>
              <a:rPr lang="en"/>
              <a:t>Food; </a:t>
            </a:r>
            <a:endParaRPr/>
          </a:p>
          <a:p>
            <a:pPr marL="914400" lvl="1" indent="-355600" algn="l" rtl="0">
              <a:spcBef>
                <a:spcPts val="0"/>
              </a:spcBef>
              <a:spcAft>
                <a:spcPts val="0"/>
              </a:spcAft>
              <a:buClr>
                <a:schemeClr val="accent1"/>
              </a:buClr>
              <a:buSzPts val="2000"/>
              <a:buChar char="▫"/>
            </a:pPr>
            <a:r>
              <a:rPr lang="en"/>
              <a:t>Local flavor; </a:t>
            </a:r>
            <a:endParaRPr/>
          </a:p>
          <a:p>
            <a:pPr marL="914400" lvl="1" indent="-355600" algn="l" rtl="0">
              <a:spcBef>
                <a:spcPts val="0"/>
              </a:spcBef>
              <a:spcAft>
                <a:spcPts val="0"/>
              </a:spcAft>
              <a:buClr>
                <a:schemeClr val="accent1"/>
              </a:buClr>
              <a:buSzPts val="2000"/>
              <a:buChar char="▫"/>
            </a:pPr>
            <a:r>
              <a:rPr lang="en"/>
              <a:t>Pets; </a:t>
            </a:r>
            <a:endParaRPr/>
          </a:p>
          <a:p>
            <a:pPr marL="914400" lvl="1" indent="-355600" algn="l" rtl="0">
              <a:spcBef>
                <a:spcPts val="0"/>
              </a:spcBef>
              <a:spcAft>
                <a:spcPts val="0"/>
              </a:spcAft>
              <a:buClr>
                <a:schemeClr val="accent1"/>
              </a:buClr>
              <a:buSzPts val="2000"/>
              <a:buChar char="▫"/>
            </a:pPr>
            <a:r>
              <a:rPr lang="en"/>
              <a:t>Religious organization;</a:t>
            </a:r>
            <a:endParaRPr/>
          </a:p>
          <a:p>
            <a:pPr marL="914400" lvl="1" indent="-355600" algn="l" rtl="0">
              <a:spcBef>
                <a:spcPts val="0"/>
              </a:spcBef>
              <a:spcAft>
                <a:spcPts val="0"/>
              </a:spcAft>
              <a:buClr>
                <a:schemeClr val="accent1"/>
              </a:buClr>
              <a:buSzPts val="2000"/>
              <a:buChar char="▫"/>
            </a:pPr>
            <a:r>
              <a:rPr lang="en"/>
              <a:t>Restaurant;</a:t>
            </a:r>
            <a:endParaRPr sz="1600"/>
          </a:p>
          <a:p>
            <a:pPr marL="457200" lvl="0" indent="0" algn="l" rtl="0">
              <a:spcBef>
                <a:spcPts val="800"/>
              </a:spcBef>
              <a:spcAft>
                <a:spcPts val="800"/>
              </a:spcAft>
              <a:buNone/>
            </a:pPr>
            <a:endParaRPr/>
          </a:p>
        </p:txBody>
      </p:sp>
      <p:sp>
        <p:nvSpPr>
          <p:cNvPr id="230" name="Google Shape;230;p29"/>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0"/>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236" name="Google Shape;236;p30"/>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Analysis</a:t>
            </a:r>
            <a:endParaRPr/>
          </a:p>
        </p:txBody>
      </p:sp>
      <p:sp>
        <p:nvSpPr>
          <p:cNvPr id="237" name="Google Shape;237;p30"/>
          <p:cNvSpPr txBox="1">
            <a:spLocks noGrp="1"/>
          </p:cNvSpPr>
          <p:nvPr>
            <p:ph type="body" idx="1"/>
          </p:nvPr>
        </p:nvSpPr>
        <p:spPr>
          <a:xfrm>
            <a:off x="1007700" y="1329350"/>
            <a:ext cx="5365800" cy="3204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Overall, it is underrated for:</a:t>
            </a:r>
            <a:endParaRPr/>
          </a:p>
          <a:p>
            <a:pPr marL="914400" lvl="1" indent="-355600" algn="l" rtl="0">
              <a:spcBef>
                <a:spcPts val="0"/>
              </a:spcBef>
              <a:spcAft>
                <a:spcPts val="0"/>
              </a:spcAft>
              <a:buClr>
                <a:schemeClr val="accent1"/>
              </a:buClr>
              <a:buSzPts val="2000"/>
              <a:buChar char="▫"/>
            </a:pPr>
            <a:r>
              <a:rPr lang="en"/>
              <a:t>Hotels and Transportation</a:t>
            </a:r>
            <a:endParaRPr/>
          </a:p>
          <a:p>
            <a:pPr marL="914400" lvl="1" indent="-355600" algn="l" rtl="0">
              <a:spcBef>
                <a:spcPts val="0"/>
              </a:spcBef>
              <a:spcAft>
                <a:spcPts val="0"/>
              </a:spcAft>
              <a:buClr>
                <a:schemeClr val="accent1"/>
              </a:buClr>
              <a:buSzPts val="2000"/>
              <a:buChar char="▫"/>
            </a:pPr>
            <a:r>
              <a:rPr lang="en"/>
              <a:t>Mass media </a:t>
            </a:r>
            <a:endParaRPr/>
          </a:p>
          <a:p>
            <a:pPr marL="914400" lvl="1" indent="-355600" algn="l" rtl="0">
              <a:spcBef>
                <a:spcPts val="0"/>
              </a:spcBef>
              <a:spcAft>
                <a:spcPts val="0"/>
              </a:spcAft>
              <a:buClr>
                <a:schemeClr val="accent1"/>
              </a:buClr>
              <a:buSzPts val="2000"/>
              <a:buChar char="▫"/>
            </a:pPr>
            <a:r>
              <a:rPr lang="en"/>
              <a:t>Public service</a:t>
            </a:r>
            <a:endParaRPr/>
          </a:p>
          <a:p>
            <a:pPr marL="0" lvl="0" indent="0" algn="l" rtl="0">
              <a:spcBef>
                <a:spcPts val="800"/>
              </a:spcBef>
              <a:spcAft>
                <a:spcPts val="0"/>
              </a:spcAft>
              <a:buNone/>
            </a:pPr>
            <a:endParaRPr sz="1600"/>
          </a:p>
          <a:p>
            <a:pPr marL="457200" lvl="0" indent="0" algn="l" rtl="0">
              <a:spcBef>
                <a:spcPts val="800"/>
              </a:spcBef>
              <a:spcAft>
                <a:spcPts val="800"/>
              </a:spcAft>
              <a:buNone/>
            </a:pPr>
            <a:endParaRPr/>
          </a:p>
        </p:txBody>
      </p:sp>
      <p:sp>
        <p:nvSpPr>
          <p:cNvPr id="238" name="Google Shape;238;p30"/>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
        <p:cNvGrpSpPr/>
        <p:nvPr/>
      </p:nvGrpSpPr>
      <p:grpSpPr>
        <a:xfrm>
          <a:off x="0" y="0"/>
          <a:ext cx="0" cy="0"/>
          <a:chOff x="0" y="0"/>
          <a:chExt cx="0" cy="0"/>
        </a:xfrm>
      </p:grpSpPr>
      <p:sp>
        <p:nvSpPr>
          <p:cNvPr id="100" name="Google Shape;100;p13"/>
          <p:cNvSpPr txBox="1">
            <a:spLocks noGrp="1"/>
          </p:cNvSpPr>
          <p:nvPr>
            <p:ph type="sldNum" idx="12"/>
          </p:nvPr>
        </p:nvSpPr>
        <p:spPr>
          <a:xfrm>
            <a:off x="8833200" y="2262825"/>
            <a:ext cx="310800" cy="60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01" name="Google Shape;101;p13"/>
          <p:cNvPicPr preferRelativeResize="0"/>
          <p:nvPr/>
        </p:nvPicPr>
        <p:blipFill rotWithShape="1">
          <a:blip r:embed="rId3">
            <a:alphaModFix/>
          </a:blip>
          <a:srcRect b="7544"/>
          <a:stretch/>
        </p:blipFill>
        <p:spPr>
          <a:xfrm>
            <a:off x="1597225" y="809625"/>
            <a:ext cx="2000400" cy="2062800"/>
          </a:xfrm>
          <a:prstGeom prst="ellipse">
            <a:avLst/>
          </a:prstGeom>
          <a:noFill/>
          <a:ln>
            <a:noFill/>
          </a:ln>
        </p:spPr>
      </p:pic>
      <p:sp>
        <p:nvSpPr>
          <p:cNvPr id="102" name="Google Shape;102;p13"/>
          <p:cNvSpPr txBox="1">
            <a:spLocks noGrp="1"/>
          </p:cNvSpPr>
          <p:nvPr>
            <p:ph type="ctrTitle" idx="4294967295"/>
          </p:nvPr>
        </p:nvSpPr>
        <p:spPr>
          <a:xfrm>
            <a:off x="1257100" y="2471550"/>
            <a:ext cx="2918400" cy="89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300">
                <a:solidFill>
                  <a:schemeClr val="accent1"/>
                </a:solidFill>
              </a:rPr>
              <a:t>Sravanthi Prattipati</a:t>
            </a:r>
            <a:endParaRPr sz="2300">
              <a:solidFill>
                <a:schemeClr val="accent1"/>
              </a:solidFill>
            </a:endParaRPr>
          </a:p>
        </p:txBody>
      </p:sp>
      <p:sp>
        <p:nvSpPr>
          <p:cNvPr id="103" name="Google Shape;103;p13"/>
          <p:cNvSpPr txBox="1">
            <a:spLocks noGrp="1"/>
          </p:cNvSpPr>
          <p:nvPr>
            <p:ph type="ctrTitle" idx="4294967295"/>
          </p:nvPr>
        </p:nvSpPr>
        <p:spPr>
          <a:xfrm>
            <a:off x="5194900" y="2471550"/>
            <a:ext cx="2918400" cy="895800"/>
          </a:xfrm>
          <a:prstGeom prst="rect">
            <a:avLst/>
          </a:prstGeom>
        </p:spPr>
        <p:txBody>
          <a:bodyPr spcFirstLastPara="1" wrap="square" lIns="0" tIns="0" rIns="0" bIns="0" anchor="b" anchorCtr="0">
            <a:noAutofit/>
          </a:bodyPr>
          <a:lstStyle/>
          <a:p>
            <a:pPr marL="0" lvl="0" indent="457200" algn="l" rtl="0">
              <a:spcBef>
                <a:spcPts val="0"/>
              </a:spcBef>
              <a:spcAft>
                <a:spcPts val="0"/>
              </a:spcAft>
              <a:buNone/>
            </a:pPr>
            <a:r>
              <a:rPr lang="en" sz="2300">
                <a:solidFill>
                  <a:schemeClr val="accent1"/>
                </a:solidFill>
              </a:rPr>
              <a:t>Ajinkya Bhavik</a:t>
            </a:r>
            <a:endParaRPr sz="2300">
              <a:solidFill>
                <a:schemeClr val="accent1"/>
              </a:solidFill>
            </a:endParaRPr>
          </a:p>
        </p:txBody>
      </p:sp>
      <p:sp>
        <p:nvSpPr>
          <p:cNvPr id="104" name="Google Shape;104;p13"/>
          <p:cNvSpPr txBox="1">
            <a:spLocks noGrp="1"/>
          </p:cNvSpPr>
          <p:nvPr>
            <p:ph type="ctrTitle" idx="4294967295"/>
          </p:nvPr>
        </p:nvSpPr>
        <p:spPr>
          <a:xfrm>
            <a:off x="910350" y="3121725"/>
            <a:ext cx="7701000" cy="13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rgbClr val="EFEFEF"/>
                </a:solidFill>
              </a:rPr>
              <a:t>Meet the Team</a:t>
            </a:r>
            <a:endParaRPr sz="6000">
              <a:solidFill>
                <a:srgbClr val="EFEFEF"/>
              </a:solidFill>
            </a:endParaRPr>
          </a:p>
        </p:txBody>
      </p:sp>
      <p:pic>
        <p:nvPicPr>
          <p:cNvPr id="105" name="Google Shape;105;p13"/>
          <p:cNvPicPr preferRelativeResize="0"/>
          <p:nvPr/>
        </p:nvPicPr>
        <p:blipFill rotWithShape="1">
          <a:blip r:embed="rId4">
            <a:alphaModFix/>
          </a:blip>
          <a:srcRect l="25995" r="7840"/>
          <a:stretch/>
        </p:blipFill>
        <p:spPr>
          <a:xfrm>
            <a:off x="5714851" y="831850"/>
            <a:ext cx="2000400" cy="2018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ctrTitle"/>
          </p:nvPr>
        </p:nvSpPr>
        <p:spPr>
          <a:xfrm>
            <a:off x="1612525" y="1113500"/>
            <a:ext cx="3386700" cy="9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should Yelp do?</a:t>
            </a:r>
            <a:endParaRPr/>
          </a:p>
        </p:txBody>
      </p:sp>
      <p:sp>
        <p:nvSpPr>
          <p:cNvPr id="244" name="Google Shape;244;p31"/>
          <p:cNvSpPr txBox="1"/>
          <p:nvPr/>
        </p:nvSpPr>
        <p:spPr>
          <a:xfrm>
            <a:off x="309375" y="309375"/>
            <a:ext cx="1042800" cy="135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1"/>
                </a:solidFill>
                <a:latin typeface="Lexend Deca"/>
                <a:ea typeface="Lexend Deca"/>
                <a:cs typeface="Lexend Deca"/>
                <a:sym typeface="Lexend Deca"/>
              </a:rPr>
              <a:t>4</a:t>
            </a:r>
            <a:endParaRPr sz="6000">
              <a:solidFill>
                <a:schemeClr val="lt1"/>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32"/>
          <p:cNvSpPr txBox="1">
            <a:spLocks noGrp="1"/>
          </p:cNvSpPr>
          <p:nvPr>
            <p:ph type="ctrTitle" idx="4294967295"/>
          </p:nvPr>
        </p:nvSpPr>
        <p:spPr>
          <a:xfrm>
            <a:off x="869750" y="984400"/>
            <a:ext cx="6079800" cy="2279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solidFill>
                  <a:schemeClr val="accent1"/>
                </a:solidFill>
              </a:rPr>
              <a:t>Recommendations</a:t>
            </a:r>
            <a:endParaRPr sz="5000">
              <a:solidFill>
                <a:schemeClr val="accent1"/>
              </a:solidFill>
            </a:endParaRPr>
          </a:p>
        </p:txBody>
      </p:sp>
      <p:sp>
        <p:nvSpPr>
          <p:cNvPr id="250" name="Google Shape;250;p32"/>
          <p:cNvSpPr/>
          <p:nvPr/>
        </p:nvSpPr>
        <p:spPr>
          <a:xfrm>
            <a:off x="7119632" y="3347899"/>
            <a:ext cx="316396" cy="3021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32"/>
          <p:cNvGrpSpPr/>
          <p:nvPr/>
        </p:nvGrpSpPr>
        <p:grpSpPr>
          <a:xfrm>
            <a:off x="6726976" y="1651634"/>
            <a:ext cx="1355430" cy="1355799"/>
            <a:chOff x="6654650" y="3665275"/>
            <a:chExt cx="409100" cy="409125"/>
          </a:xfrm>
        </p:grpSpPr>
        <p:sp>
          <p:nvSpPr>
            <p:cNvPr id="252" name="Google Shape;252;p32"/>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rot="1056907">
            <a:off x="5420508" y="2717264"/>
            <a:ext cx="895473" cy="895595"/>
            <a:chOff x="570875" y="4322250"/>
            <a:chExt cx="443300" cy="443325"/>
          </a:xfrm>
        </p:grpSpPr>
        <p:sp>
          <p:nvSpPr>
            <p:cNvPr id="255" name="Google Shape;255;p3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32"/>
          <p:cNvSpPr/>
          <p:nvPr/>
        </p:nvSpPr>
        <p:spPr>
          <a:xfrm rot="2466588">
            <a:off x="5521170" y="1914241"/>
            <a:ext cx="439576" cy="41972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rot="-1609360">
            <a:off x="6164017" y="2178335"/>
            <a:ext cx="316318" cy="30203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rot="2926260">
            <a:off x="8082062" y="2417615"/>
            <a:ext cx="236901" cy="2262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rot="-1609447">
            <a:off x="7096239" y="902262"/>
            <a:ext cx="213441" cy="2038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sldNum" idx="12"/>
          </p:nvPr>
        </p:nvSpPr>
        <p:spPr>
          <a:xfrm>
            <a:off x="8833200" y="2262825"/>
            <a:ext cx="310800" cy="60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should Yelp focus on?</a:t>
            </a:r>
            <a:endParaRPr/>
          </a:p>
        </p:txBody>
      </p:sp>
      <p:sp>
        <p:nvSpPr>
          <p:cNvPr id="269" name="Google Shape;269;p33"/>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70" name="Google Shape;270;p33"/>
          <p:cNvGrpSpPr/>
          <p:nvPr/>
        </p:nvGrpSpPr>
        <p:grpSpPr>
          <a:xfrm>
            <a:off x="5632342" y="1477313"/>
            <a:ext cx="3305700" cy="2188850"/>
            <a:chOff x="5632317" y="1189775"/>
            <a:chExt cx="3305700" cy="2188850"/>
          </a:xfrm>
        </p:grpSpPr>
        <p:sp>
          <p:nvSpPr>
            <p:cNvPr id="271" name="Google Shape;271;p33"/>
            <p:cNvSpPr/>
            <p:nvPr/>
          </p:nvSpPr>
          <p:spPr>
            <a:xfrm>
              <a:off x="5632317" y="1189775"/>
              <a:ext cx="3305700" cy="669000"/>
            </a:xfrm>
            <a:prstGeom prst="chevron">
              <a:avLst>
                <a:gd name="adj" fmla="val 5000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Lexend Deca"/>
                  <a:ea typeface="Lexend Deca"/>
                  <a:cs typeface="Lexend Deca"/>
                  <a:sym typeface="Lexend Deca"/>
                </a:rPr>
                <a:t>Market</a:t>
              </a:r>
              <a:endParaRPr>
                <a:solidFill>
                  <a:schemeClr val="lt1"/>
                </a:solidFill>
                <a:latin typeface="Lexend Deca"/>
                <a:ea typeface="Lexend Deca"/>
                <a:cs typeface="Lexend Deca"/>
                <a:sym typeface="Lexend Deca"/>
              </a:endParaRPr>
            </a:p>
          </p:txBody>
        </p:sp>
        <p:sp>
          <p:nvSpPr>
            <p:cNvPr id="272" name="Google Shape;272;p33"/>
            <p:cNvSpPr txBox="1"/>
            <p:nvPr/>
          </p:nvSpPr>
          <p:spPr>
            <a:xfrm>
              <a:off x="6167075" y="2057125"/>
              <a:ext cx="2236200" cy="1321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solidFill>
                    <a:schemeClr val="dk1"/>
                  </a:solidFill>
                  <a:latin typeface="Nunito Sans Light"/>
                  <a:ea typeface="Nunito Sans Light"/>
                  <a:cs typeface="Nunito Sans Light"/>
                  <a:sym typeface="Nunito Sans Light"/>
                </a:rPr>
                <a:t>Yelp could focus on adding more businesses to the categories that has least # of first reviews to expand into those markets. </a:t>
              </a:r>
              <a:br>
                <a:rPr lang="en" sz="1200">
                  <a:solidFill>
                    <a:schemeClr val="dk1"/>
                  </a:solidFill>
                  <a:latin typeface="Nunito Sans Light"/>
                  <a:ea typeface="Nunito Sans Light"/>
                  <a:cs typeface="Nunito Sans Light"/>
                  <a:sym typeface="Nunito Sans Light"/>
                </a:rPr>
              </a:br>
              <a:endParaRPr sz="1200">
                <a:solidFill>
                  <a:schemeClr val="dk1"/>
                </a:solidFill>
                <a:latin typeface="Nunito Sans Light"/>
                <a:ea typeface="Nunito Sans Light"/>
                <a:cs typeface="Nunito Sans Light"/>
                <a:sym typeface="Nunito Sans Light"/>
              </a:endParaRPr>
            </a:p>
          </p:txBody>
        </p:sp>
      </p:grpSp>
      <p:grpSp>
        <p:nvGrpSpPr>
          <p:cNvPr id="273" name="Google Shape;273;p33"/>
          <p:cNvGrpSpPr/>
          <p:nvPr/>
        </p:nvGrpSpPr>
        <p:grpSpPr>
          <a:xfrm>
            <a:off x="0" y="1477417"/>
            <a:ext cx="3182279" cy="2188636"/>
            <a:chOff x="0" y="1189989"/>
            <a:chExt cx="3546900" cy="2188636"/>
          </a:xfrm>
        </p:grpSpPr>
        <p:sp>
          <p:nvSpPr>
            <p:cNvPr id="274" name="Google Shape;274;p33"/>
            <p:cNvSpPr/>
            <p:nvPr/>
          </p:nvSpPr>
          <p:spPr>
            <a:xfrm>
              <a:off x="0" y="1189989"/>
              <a:ext cx="3546900" cy="669000"/>
            </a:xfrm>
            <a:prstGeom prst="homePlate">
              <a:avLst>
                <a:gd name="adj" fmla="val 50000"/>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Lexend Deca"/>
                  <a:ea typeface="Lexend Deca"/>
                  <a:cs typeface="Lexend Deca"/>
                  <a:sym typeface="Lexend Deca"/>
                </a:rPr>
                <a:t>Weightage</a:t>
              </a:r>
              <a:endParaRPr>
                <a:solidFill>
                  <a:schemeClr val="lt1"/>
                </a:solidFill>
                <a:latin typeface="Lexend Deca"/>
                <a:ea typeface="Lexend Deca"/>
                <a:cs typeface="Lexend Deca"/>
                <a:sym typeface="Lexend Deca"/>
              </a:endParaRPr>
            </a:p>
          </p:txBody>
        </p:sp>
        <p:sp>
          <p:nvSpPr>
            <p:cNvPr id="275" name="Google Shape;275;p33"/>
            <p:cNvSpPr txBox="1"/>
            <p:nvPr/>
          </p:nvSpPr>
          <p:spPr>
            <a:xfrm>
              <a:off x="655350" y="2057125"/>
              <a:ext cx="2236200" cy="1321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solidFill>
                    <a:schemeClr val="dk1"/>
                  </a:solidFill>
                  <a:latin typeface="Nunito Sans Light"/>
                  <a:ea typeface="Nunito Sans Light"/>
                  <a:cs typeface="Nunito Sans Light"/>
                  <a:sym typeface="Nunito Sans Light"/>
                </a:rPr>
                <a:t>Yelp should consider to place a lower weight on the first reviews for the categories where the first revieviwers tend to overrate or underrate to balance out the bias.</a:t>
              </a:r>
              <a:endParaRPr sz="1200">
                <a:solidFill>
                  <a:schemeClr val="dk1"/>
                </a:solidFill>
                <a:latin typeface="Nunito Sans Light"/>
                <a:ea typeface="Nunito Sans Light"/>
                <a:cs typeface="Nunito Sans Light"/>
                <a:sym typeface="Nunito Sans Light"/>
              </a:endParaRPr>
            </a:p>
          </p:txBody>
        </p:sp>
      </p:grpSp>
      <p:grpSp>
        <p:nvGrpSpPr>
          <p:cNvPr id="276" name="Google Shape;276;p33"/>
          <p:cNvGrpSpPr/>
          <p:nvPr/>
        </p:nvGrpSpPr>
        <p:grpSpPr>
          <a:xfrm>
            <a:off x="2752529" y="1477313"/>
            <a:ext cx="3305700" cy="2188850"/>
            <a:chOff x="2944204" y="1189775"/>
            <a:chExt cx="3305700" cy="2188850"/>
          </a:xfrm>
        </p:grpSpPr>
        <p:sp>
          <p:nvSpPr>
            <p:cNvPr id="277" name="Google Shape;277;p33"/>
            <p:cNvSpPr/>
            <p:nvPr/>
          </p:nvSpPr>
          <p:spPr>
            <a:xfrm>
              <a:off x="2944204" y="1189775"/>
              <a:ext cx="3305700" cy="669000"/>
            </a:xfrm>
            <a:prstGeom prst="chevron">
              <a:avLst>
                <a:gd name="adj" fmla="val 50000"/>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Lexend Deca"/>
                  <a:ea typeface="Lexend Deca"/>
                  <a:cs typeface="Lexend Deca"/>
                  <a:sym typeface="Lexend Deca"/>
                </a:rPr>
                <a:t>Focus</a:t>
              </a:r>
              <a:endParaRPr>
                <a:solidFill>
                  <a:schemeClr val="lt1"/>
                </a:solidFill>
                <a:latin typeface="Lexend Deca"/>
                <a:ea typeface="Lexend Deca"/>
                <a:cs typeface="Lexend Deca"/>
                <a:sym typeface="Lexend Deca"/>
              </a:endParaRPr>
            </a:p>
          </p:txBody>
        </p:sp>
        <p:sp>
          <p:nvSpPr>
            <p:cNvPr id="278" name="Google Shape;278;p33"/>
            <p:cNvSpPr txBox="1"/>
            <p:nvPr/>
          </p:nvSpPr>
          <p:spPr>
            <a:xfrm>
              <a:off x="3478950" y="2057125"/>
              <a:ext cx="2236200" cy="1321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solidFill>
                    <a:schemeClr val="dk1"/>
                  </a:solidFill>
                  <a:latin typeface="Nunito Sans Light"/>
                  <a:ea typeface="Nunito Sans Light"/>
                  <a:cs typeface="Nunito Sans Light"/>
                  <a:sym typeface="Nunito Sans Light"/>
                </a:rPr>
                <a:t>Yelp can focus on auditing/paying close attention to the businesses who are getting first review ratings that vary highly from their average to ensure that no incentives are being provided by the business for the users to rate the business in a certain way. </a:t>
              </a:r>
              <a:endParaRPr sz="1200">
                <a:solidFill>
                  <a:schemeClr val="dk1"/>
                </a:solidFill>
                <a:latin typeface="Nunito Sans Light"/>
                <a:ea typeface="Nunito Sans Light"/>
                <a:cs typeface="Nunito Sans Light"/>
                <a:sym typeface="Nunito Sa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1000"/>
                                        <p:tgtEl>
                                          <p:spTgt spid="2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fade">
                                      <p:cBhvr>
                                        <p:cTn id="17"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4"/>
          <p:cNvPicPr preferRelativeResize="0"/>
          <p:nvPr/>
        </p:nvPicPr>
        <p:blipFill rotWithShape="1">
          <a:blip r:embed="rId3">
            <a:alphaModFix/>
          </a:blip>
          <a:srcRect l="11364" r="31814"/>
          <a:stretch/>
        </p:blipFill>
        <p:spPr>
          <a:xfrm>
            <a:off x="6436200" y="304800"/>
            <a:ext cx="2403000" cy="4229100"/>
          </a:xfrm>
          <a:prstGeom prst="rect">
            <a:avLst/>
          </a:prstGeom>
          <a:noFill/>
          <a:ln w="9525" cap="flat" cmpd="sng">
            <a:solidFill>
              <a:schemeClr val="lt1"/>
            </a:solidFill>
            <a:prstDash val="solid"/>
            <a:miter lim="8000"/>
            <a:headEnd type="none" w="sm" len="sm"/>
            <a:tailEnd type="none" w="sm" len="sm"/>
          </a:ln>
        </p:spPr>
      </p:pic>
      <p:sp>
        <p:nvSpPr>
          <p:cNvPr id="284" name="Google Shape;284;p34"/>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Moving Forward</a:t>
            </a:r>
            <a:endParaRPr/>
          </a:p>
        </p:txBody>
      </p:sp>
      <p:sp>
        <p:nvSpPr>
          <p:cNvPr id="285" name="Google Shape;285;p34"/>
          <p:cNvSpPr txBox="1">
            <a:spLocks noGrp="1"/>
          </p:cNvSpPr>
          <p:nvPr>
            <p:ph type="body" idx="1"/>
          </p:nvPr>
        </p:nvSpPr>
        <p:spPr>
          <a:xfrm>
            <a:off x="702900" y="1645550"/>
            <a:ext cx="5670600" cy="28884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Steps for future work: </a:t>
            </a:r>
            <a:endParaRPr sz="1800"/>
          </a:p>
          <a:p>
            <a:pPr marL="914400" lvl="1" indent="-342900" algn="l" rtl="0">
              <a:spcBef>
                <a:spcPts val="0"/>
              </a:spcBef>
              <a:spcAft>
                <a:spcPts val="0"/>
              </a:spcAft>
              <a:buClr>
                <a:schemeClr val="accent1"/>
              </a:buClr>
              <a:buSzPts val="1800"/>
              <a:buChar char="▫"/>
            </a:pPr>
            <a:r>
              <a:rPr lang="en" sz="1800"/>
              <a:t>Compare user’s first review and business average reviews while adding elite users as a filter.</a:t>
            </a:r>
            <a:endParaRPr sz="1800"/>
          </a:p>
          <a:p>
            <a:pPr marL="914400" lvl="1" indent="-342900" algn="l" rtl="0">
              <a:spcBef>
                <a:spcPts val="0"/>
              </a:spcBef>
              <a:spcAft>
                <a:spcPts val="0"/>
              </a:spcAft>
              <a:buSzPts val="1800"/>
              <a:buChar char="▫"/>
            </a:pPr>
            <a:r>
              <a:rPr lang="en" sz="1800"/>
              <a:t>Praising and panning ratio in first reviews different for elite users?</a:t>
            </a:r>
            <a:endParaRPr sz="1800"/>
          </a:p>
          <a:p>
            <a:pPr marL="914400" lvl="1" indent="-342900" algn="l" rtl="0">
              <a:spcBef>
                <a:spcPts val="0"/>
              </a:spcBef>
              <a:spcAft>
                <a:spcPts val="0"/>
              </a:spcAft>
              <a:buSzPts val="1800"/>
              <a:buChar char="▫"/>
            </a:pPr>
            <a:r>
              <a:rPr lang="en" sz="1800"/>
              <a:t>Work hours timings or locations which affect the rating range of reviews from 1 to 5?</a:t>
            </a:r>
            <a:endParaRPr sz="1800"/>
          </a:p>
          <a:p>
            <a:pPr marL="457200" lvl="0" indent="0" algn="l" rtl="0">
              <a:spcBef>
                <a:spcPts val="800"/>
              </a:spcBef>
              <a:spcAft>
                <a:spcPts val="800"/>
              </a:spcAft>
              <a:buNone/>
            </a:pPr>
            <a:endParaRPr sz="1800"/>
          </a:p>
        </p:txBody>
      </p:sp>
      <p:sp>
        <p:nvSpPr>
          <p:cNvPr id="286" name="Google Shape;286;p34"/>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35"/>
          <p:cNvSpPr txBox="1">
            <a:spLocks noGrp="1"/>
          </p:cNvSpPr>
          <p:nvPr>
            <p:ph type="ctrTitle" idx="4294967295"/>
          </p:nvPr>
        </p:nvSpPr>
        <p:spPr>
          <a:xfrm>
            <a:off x="702900" y="1531725"/>
            <a:ext cx="3694800" cy="951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solidFill>
                  <a:schemeClr val="accent1"/>
                </a:solidFill>
              </a:rPr>
              <a:t>Thanks!</a:t>
            </a:r>
            <a:endParaRPr sz="7200">
              <a:solidFill>
                <a:schemeClr val="accent1"/>
              </a:solidFill>
            </a:endParaRPr>
          </a:p>
        </p:txBody>
      </p:sp>
      <p:sp>
        <p:nvSpPr>
          <p:cNvPr id="292" name="Google Shape;292;p35"/>
          <p:cNvSpPr txBox="1">
            <a:spLocks noGrp="1"/>
          </p:cNvSpPr>
          <p:nvPr>
            <p:ph type="sldNum" idx="12"/>
          </p:nvPr>
        </p:nvSpPr>
        <p:spPr>
          <a:xfrm>
            <a:off x="8833200" y="2262825"/>
            <a:ext cx="310800" cy="60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ctrTitle"/>
          </p:nvPr>
        </p:nvSpPr>
        <p:spPr>
          <a:xfrm>
            <a:off x="1612525" y="1113501"/>
            <a:ext cx="2788800" cy="9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Question</a:t>
            </a:r>
            <a:endParaRPr/>
          </a:p>
        </p:txBody>
      </p:sp>
      <p:sp>
        <p:nvSpPr>
          <p:cNvPr id="111" name="Google Shape;111;p14"/>
          <p:cNvSpPr txBox="1">
            <a:spLocks noGrp="1"/>
          </p:cNvSpPr>
          <p:nvPr>
            <p:ph type="subTitle" idx="1"/>
          </p:nvPr>
        </p:nvSpPr>
        <p:spPr>
          <a:xfrm>
            <a:off x="1612525" y="2141608"/>
            <a:ext cx="27888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endParaRPr/>
          </a:p>
        </p:txBody>
      </p:sp>
      <p:sp>
        <p:nvSpPr>
          <p:cNvPr id="112" name="Google Shape;112;p14"/>
          <p:cNvSpPr txBox="1"/>
          <p:nvPr/>
        </p:nvSpPr>
        <p:spPr>
          <a:xfrm>
            <a:off x="309375" y="309375"/>
            <a:ext cx="1042800" cy="135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1"/>
                </a:solidFill>
                <a:latin typeface="Lexend Deca"/>
                <a:ea typeface="Lexend Deca"/>
                <a:cs typeface="Lexend Deca"/>
                <a:sym typeface="Lexend Deca"/>
              </a:rPr>
              <a:t>1</a:t>
            </a:r>
            <a:endParaRPr sz="6000">
              <a:solidFill>
                <a:schemeClr val="lt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body" idx="1"/>
          </p:nvPr>
        </p:nvSpPr>
        <p:spPr>
          <a:xfrm>
            <a:off x="1612525" y="846925"/>
            <a:ext cx="2794500" cy="336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How does Yelp’s first reviews compare to the average reviews of the business?</a:t>
            </a:r>
            <a:endParaRPr/>
          </a:p>
        </p:txBody>
      </p:sp>
      <p:sp>
        <p:nvSpPr>
          <p:cNvPr id="118" name="Google Shape;118;p15"/>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Nunito Sans"/>
                <a:ea typeface="Nunito Sans"/>
                <a:cs typeface="Nunito Sans"/>
                <a:sym typeface="Nunito Sans"/>
              </a:rPr>
              <a:t>First Review Rating Difference over Different Categories </a:t>
            </a:r>
            <a:endParaRPr b="1">
              <a:latin typeface="Nunito Sans"/>
              <a:ea typeface="Nunito Sans"/>
              <a:cs typeface="Nunito Sans"/>
              <a:sym typeface="Nunito Sans"/>
            </a:endParaRPr>
          </a:p>
        </p:txBody>
      </p:sp>
      <p:sp>
        <p:nvSpPr>
          <p:cNvPr id="124" name="Google Shape;124;p16"/>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25" name="Google Shape;125;p16"/>
          <p:cNvPicPr preferRelativeResize="0"/>
          <p:nvPr/>
        </p:nvPicPr>
        <p:blipFill rotWithShape="1">
          <a:blip r:embed="rId3">
            <a:alphaModFix/>
          </a:blip>
          <a:srcRect t="6288"/>
          <a:stretch/>
        </p:blipFill>
        <p:spPr>
          <a:xfrm>
            <a:off x="1379250" y="394250"/>
            <a:ext cx="6385524" cy="3803626"/>
          </a:xfrm>
          <a:prstGeom prst="rect">
            <a:avLst/>
          </a:prstGeom>
          <a:noFill/>
          <a:ln>
            <a:noFill/>
          </a:ln>
        </p:spPr>
      </p:pic>
      <p:sp>
        <p:nvSpPr>
          <p:cNvPr id="126" name="Google Shape;126;p16"/>
          <p:cNvSpPr txBox="1"/>
          <p:nvPr/>
        </p:nvSpPr>
        <p:spPr>
          <a:xfrm>
            <a:off x="5081400" y="139075"/>
            <a:ext cx="3553200" cy="640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Nunito Sans"/>
                <a:ea typeface="Nunito Sans"/>
                <a:cs typeface="Nunito Sans"/>
                <a:sym typeface="Nunito Sans"/>
              </a:rPr>
              <a:t>Rating Difference:</a:t>
            </a:r>
            <a:br>
              <a:rPr lang="en" b="1">
                <a:solidFill>
                  <a:schemeClr val="accent1"/>
                </a:solidFill>
                <a:latin typeface="Nunito Sans"/>
                <a:ea typeface="Nunito Sans"/>
                <a:cs typeface="Nunito Sans"/>
                <a:sym typeface="Nunito Sans"/>
              </a:rPr>
            </a:br>
            <a:r>
              <a:rPr lang="en" b="1">
                <a:solidFill>
                  <a:srgbClr val="FFFFFF"/>
                </a:solidFill>
                <a:latin typeface="Nunito Sans"/>
                <a:ea typeface="Nunito Sans"/>
                <a:cs typeface="Nunito Sans"/>
                <a:sym typeface="Nunito Sans"/>
              </a:rPr>
              <a:t>First Review - Average Business Rating</a:t>
            </a:r>
            <a:endParaRPr b="1">
              <a:solidFill>
                <a:srgbClr val="FFFFFF"/>
              </a:solidFill>
              <a:latin typeface="Nunito Sans"/>
              <a:ea typeface="Nunito Sans"/>
              <a:cs typeface="Nunito Sans"/>
              <a:sym typeface="Nunito Sans"/>
            </a:endParaRPr>
          </a:p>
        </p:txBody>
      </p:sp>
      <p:sp>
        <p:nvSpPr>
          <p:cNvPr id="127" name="Google Shape;127;p16"/>
          <p:cNvSpPr/>
          <p:nvPr/>
        </p:nvSpPr>
        <p:spPr>
          <a:xfrm>
            <a:off x="1335350" y="496000"/>
            <a:ext cx="394200" cy="326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rot="5400000">
            <a:off x="4457500" y="807550"/>
            <a:ext cx="394200" cy="6308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Nunito Sans"/>
                <a:ea typeface="Nunito Sans"/>
                <a:cs typeface="Nunito Sans"/>
                <a:sym typeface="Nunito Sans"/>
              </a:rPr>
              <a:t>Median = 0; (First Review = Average Review for the Business)</a:t>
            </a:r>
            <a:endParaRPr b="1">
              <a:latin typeface="Nunito Sans"/>
              <a:ea typeface="Nunito Sans"/>
              <a:cs typeface="Nunito Sans"/>
              <a:sym typeface="Nunito Sans"/>
            </a:endParaRPr>
          </a:p>
        </p:txBody>
      </p:sp>
      <p:sp>
        <p:nvSpPr>
          <p:cNvPr id="134" name="Google Shape;134;p17"/>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5" name="Google Shape;135;p17"/>
          <p:cNvPicPr preferRelativeResize="0"/>
          <p:nvPr/>
        </p:nvPicPr>
        <p:blipFill>
          <a:blip r:embed="rId3">
            <a:alphaModFix/>
          </a:blip>
          <a:stretch>
            <a:fillRect/>
          </a:stretch>
        </p:blipFill>
        <p:spPr>
          <a:xfrm>
            <a:off x="1181725" y="139075"/>
            <a:ext cx="6681152" cy="4058800"/>
          </a:xfrm>
          <a:prstGeom prst="rect">
            <a:avLst/>
          </a:prstGeom>
          <a:noFill/>
          <a:ln>
            <a:noFill/>
          </a:ln>
        </p:spPr>
      </p:pic>
      <p:sp>
        <p:nvSpPr>
          <p:cNvPr id="136" name="Google Shape;136;p17"/>
          <p:cNvSpPr/>
          <p:nvPr/>
        </p:nvSpPr>
        <p:spPr>
          <a:xfrm>
            <a:off x="1398950" y="2111125"/>
            <a:ext cx="203400" cy="267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7"/>
          <p:cNvCxnSpPr/>
          <p:nvPr/>
        </p:nvCxnSpPr>
        <p:spPr>
          <a:xfrm rot="10800000" flipH="1">
            <a:off x="1602352" y="2225575"/>
            <a:ext cx="6260400" cy="381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Nunito Sans"/>
                <a:ea typeface="Nunito Sans"/>
                <a:cs typeface="Nunito Sans"/>
                <a:sym typeface="Nunito Sans"/>
              </a:rPr>
              <a:t>Median &gt; 0; (First Review &gt; Average Review for the Business)</a:t>
            </a:r>
            <a:endParaRPr b="1">
              <a:latin typeface="Nunito Sans"/>
              <a:ea typeface="Nunito Sans"/>
              <a:cs typeface="Nunito Sans"/>
              <a:sym typeface="Nunito Sans"/>
            </a:endParaRPr>
          </a:p>
        </p:txBody>
      </p:sp>
      <p:sp>
        <p:nvSpPr>
          <p:cNvPr id="143" name="Google Shape;143;p18"/>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44" name="Google Shape;144;p18"/>
          <p:cNvPicPr preferRelativeResize="0"/>
          <p:nvPr/>
        </p:nvPicPr>
        <p:blipFill>
          <a:blip r:embed="rId3">
            <a:alphaModFix/>
          </a:blip>
          <a:stretch>
            <a:fillRect/>
          </a:stretch>
        </p:blipFill>
        <p:spPr>
          <a:xfrm>
            <a:off x="1179063" y="139075"/>
            <a:ext cx="6785872" cy="4058800"/>
          </a:xfrm>
          <a:prstGeom prst="rect">
            <a:avLst/>
          </a:prstGeom>
          <a:noFill/>
          <a:ln>
            <a:noFill/>
          </a:ln>
        </p:spPr>
      </p:pic>
      <p:sp>
        <p:nvSpPr>
          <p:cNvPr id="145" name="Google Shape;145;p18"/>
          <p:cNvSpPr/>
          <p:nvPr/>
        </p:nvSpPr>
        <p:spPr>
          <a:xfrm>
            <a:off x="1398950" y="2111125"/>
            <a:ext cx="203400" cy="267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18"/>
          <p:cNvCxnSpPr/>
          <p:nvPr/>
        </p:nvCxnSpPr>
        <p:spPr>
          <a:xfrm rot="10800000" flipH="1">
            <a:off x="1602352" y="2225575"/>
            <a:ext cx="6260400" cy="381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body" idx="1"/>
          </p:nvPr>
        </p:nvSpPr>
        <p:spPr>
          <a:xfrm>
            <a:off x="571050" y="4363600"/>
            <a:ext cx="7658400" cy="31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Nunito Sans"/>
                <a:ea typeface="Nunito Sans"/>
                <a:cs typeface="Nunito Sans"/>
                <a:sym typeface="Nunito Sans"/>
              </a:rPr>
              <a:t>Median &lt; 0; (First Review &lt; Average Review for the Business)</a:t>
            </a:r>
            <a:endParaRPr b="1">
              <a:latin typeface="Nunito Sans"/>
              <a:ea typeface="Nunito Sans"/>
              <a:cs typeface="Nunito Sans"/>
              <a:sym typeface="Nunito Sans"/>
            </a:endParaRPr>
          </a:p>
        </p:txBody>
      </p:sp>
      <p:sp>
        <p:nvSpPr>
          <p:cNvPr id="152" name="Google Shape;152;p19"/>
          <p:cNvSpPr txBox="1">
            <a:spLocks noGrp="1"/>
          </p:cNvSpPr>
          <p:nvPr>
            <p:ph type="sldNum" idx="12"/>
          </p:nvPr>
        </p:nvSpPr>
        <p:spPr>
          <a:xfrm>
            <a:off x="8229600" y="4197875"/>
            <a:ext cx="609600" cy="640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53" name="Google Shape;153;p19"/>
          <p:cNvPicPr preferRelativeResize="0"/>
          <p:nvPr/>
        </p:nvPicPr>
        <p:blipFill>
          <a:blip r:embed="rId3">
            <a:alphaModFix/>
          </a:blip>
          <a:stretch>
            <a:fillRect/>
          </a:stretch>
        </p:blipFill>
        <p:spPr>
          <a:xfrm>
            <a:off x="1458825" y="139075"/>
            <a:ext cx="6226348" cy="4058801"/>
          </a:xfrm>
          <a:prstGeom prst="rect">
            <a:avLst/>
          </a:prstGeom>
          <a:noFill/>
          <a:ln>
            <a:noFill/>
          </a:ln>
        </p:spPr>
      </p:pic>
      <p:sp>
        <p:nvSpPr>
          <p:cNvPr id="154" name="Google Shape;154;p19"/>
          <p:cNvSpPr/>
          <p:nvPr/>
        </p:nvSpPr>
        <p:spPr>
          <a:xfrm>
            <a:off x="1602450" y="1971375"/>
            <a:ext cx="203400" cy="267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9"/>
          <p:cNvCxnSpPr/>
          <p:nvPr/>
        </p:nvCxnSpPr>
        <p:spPr>
          <a:xfrm rot="10800000" flipH="1">
            <a:off x="1805852" y="2085825"/>
            <a:ext cx="6260400" cy="381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body" idx="1"/>
          </p:nvPr>
        </p:nvSpPr>
        <p:spPr>
          <a:xfrm>
            <a:off x="1612525" y="846925"/>
            <a:ext cx="2794500" cy="336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What categories do people review for their first review?</a:t>
            </a:r>
            <a:endParaRPr/>
          </a:p>
        </p:txBody>
      </p:sp>
      <p:sp>
        <p:nvSpPr>
          <p:cNvPr id="161" name="Google Shape;161;p20"/>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F5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1390</Words>
  <Application>Microsoft Macintosh PowerPoint</Application>
  <PresentationFormat>On-screen Show (16:9)</PresentationFormat>
  <Paragraphs>125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Lexend Deca</vt:lpstr>
      <vt:lpstr>Nunito Sans</vt:lpstr>
      <vt:lpstr>Arial</vt:lpstr>
      <vt:lpstr>Nunito Sans Light</vt:lpstr>
      <vt:lpstr>Egeon template</vt:lpstr>
      <vt:lpstr>Are Yelp’s First Reviewers’  Biased?</vt:lpstr>
      <vt:lpstr>Sravanthi Prattipati</vt:lpstr>
      <vt:lpstr>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Databricks Limitations</vt:lpstr>
      <vt:lpstr>Tableau Limitations</vt:lpstr>
      <vt:lpstr>Why should Yelp care?</vt:lpstr>
      <vt:lpstr>PowerPoint Presentation</vt:lpstr>
      <vt:lpstr>Analysis</vt:lpstr>
      <vt:lpstr>Analysis</vt:lpstr>
      <vt:lpstr>Analysis</vt:lpstr>
      <vt:lpstr>What should Yelp do?</vt:lpstr>
      <vt:lpstr>Recommendations</vt:lpstr>
      <vt:lpstr>What should Yelp focus on?</vt:lpstr>
      <vt:lpstr>Moving Forward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Yelp’s First Reviewers’  Biased?</dc:title>
  <cp:lastModifiedBy>Ajinkya Prashant Bhavik</cp:lastModifiedBy>
  <cp:revision>1</cp:revision>
  <dcterms:modified xsi:type="dcterms:W3CDTF">2020-12-06T19:16:27Z</dcterms:modified>
</cp:coreProperties>
</file>